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6"/>
  </p:notesMasterIdLst>
  <p:handoutMasterIdLst>
    <p:handoutMasterId r:id="rId27"/>
  </p:handoutMasterIdLst>
  <p:sldIdLst>
    <p:sldId id="872" r:id="rId5"/>
    <p:sldId id="893" r:id="rId6"/>
    <p:sldId id="938" r:id="rId7"/>
    <p:sldId id="918" r:id="rId8"/>
    <p:sldId id="940" r:id="rId9"/>
    <p:sldId id="929" r:id="rId10"/>
    <p:sldId id="946" r:id="rId11"/>
    <p:sldId id="944" r:id="rId12"/>
    <p:sldId id="900" r:id="rId13"/>
    <p:sldId id="945" r:id="rId14"/>
    <p:sldId id="899" r:id="rId15"/>
    <p:sldId id="941" r:id="rId16"/>
    <p:sldId id="917" r:id="rId17"/>
    <p:sldId id="916" r:id="rId18"/>
    <p:sldId id="903" r:id="rId19"/>
    <p:sldId id="904" r:id="rId20"/>
    <p:sldId id="905" r:id="rId21"/>
    <p:sldId id="901" r:id="rId22"/>
    <p:sldId id="907" r:id="rId23"/>
    <p:sldId id="908" r:id="rId24"/>
    <p:sldId id="909" r:id="rId25"/>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目次" id="{D55805D6-2406-6C49-B543-C6B83381F924}">
          <p14:sldIdLst>
            <p14:sldId id="872"/>
            <p14:sldId id="893"/>
          </p14:sldIdLst>
        </p14:section>
        <p14:section name="メディア概要" id="{D7023671-AE89-1D4F-BB06-4A8AB69EB321}">
          <p14:sldIdLst>
            <p14:sldId id="938"/>
            <p14:sldId id="918"/>
            <p14:sldId id="940"/>
            <p14:sldId id="929"/>
            <p14:sldId id="946"/>
            <p14:sldId id="944"/>
            <p14:sldId id="900"/>
            <p14:sldId id="945"/>
            <p14:sldId id="899"/>
            <p14:sldId id="941"/>
            <p14:sldId id="917"/>
            <p14:sldId id="916"/>
            <p14:sldId id="903"/>
            <p14:sldId id="904"/>
            <p14:sldId id="905"/>
            <p14:sldId id="901"/>
            <p14:sldId id="907"/>
            <p14:sldId id="908"/>
            <p14:sldId id="909"/>
          </p14:sldIdLst>
        </p14:section>
      </p14:sectionLst>
    </p:ext>
    <p:ext uri="{EFAFB233-063F-42B5-8137-9DF3F51BA10A}">
      <p15:sldGuideLst xmlns:p15="http://schemas.microsoft.com/office/powerpoint/2012/main">
        <p15:guide id="2" pos="3220" userDrawn="1">
          <p15:clr>
            <a:srgbClr val="A4A3A4"/>
          </p15:clr>
        </p15:guide>
        <p15:guide id="3" orient="horz" pos="4133" userDrawn="1">
          <p15:clr>
            <a:srgbClr val="A4A3A4"/>
          </p15:clr>
        </p15:guide>
        <p15:guide id="4" orient="horz" pos="1275" userDrawn="1">
          <p15:clr>
            <a:srgbClr val="A4A3A4"/>
          </p15:clr>
        </p15:guide>
        <p15:guide id="5" orient="horz" pos="2954" userDrawn="1">
          <p15:clr>
            <a:srgbClr val="A4A3A4"/>
          </p15:clr>
        </p15:guide>
        <p15:guide id="7" pos="5465" userDrawn="1">
          <p15:clr>
            <a:srgbClr val="A4A3A4"/>
          </p15:clr>
        </p15:guide>
        <p15:guide id="8" orient="horz" pos="527" userDrawn="1">
          <p15:clr>
            <a:srgbClr val="A4A3A4"/>
          </p15:clr>
        </p15:guide>
        <p15:guide id="9" pos="408" userDrawn="1">
          <p15:clr>
            <a:srgbClr val="A4A3A4"/>
          </p15:clr>
        </p15:guide>
        <p15:guide id="10" pos="2955" userDrawn="1">
          <p15:clr>
            <a:srgbClr val="A4A3A4"/>
          </p15:clr>
        </p15:guide>
        <p15:guide id="11" orient="horz" pos="243">
          <p15:clr>
            <a:srgbClr val="A4A3A4"/>
          </p15:clr>
        </p15:guide>
        <p15:guide id="12" orient="horz" pos="3861" userDrawn="1">
          <p15:clr>
            <a:srgbClr val="A4A3A4"/>
          </p15:clr>
        </p15:guide>
        <p15:guide id="13" pos="2890">
          <p15:clr>
            <a:srgbClr val="A4A3A4"/>
          </p15:clr>
        </p15:guide>
        <p15:guide id="14" orient="horz" pos="4315" userDrawn="1">
          <p15:clr>
            <a:srgbClr val="A4A3A4"/>
          </p15:clr>
        </p15:guide>
        <p15:guide id="15" orient="horz" pos="2205" userDrawn="1">
          <p15:clr>
            <a:srgbClr val="A4A3A4"/>
          </p15:clr>
        </p15:guide>
        <p15:guide id="16" orient="horz" pos="259">
          <p15:clr>
            <a:srgbClr val="A4A3A4"/>
          </p15:clr>
        </p15:guide>
        <p15:guide id="17" orient="horz" pos="12">
          <p15:clr>
            <a:srgbClr val="A4A3A4"/>
          </p15:clr>
        </p15:guide>
        <p15:guide id="18" orient="horz" pos="4088" userDrawn="1">
          <p15:clr>
            <a:srgbClr val="A4A3A4"/>
          </p15:clr>
        </p15:guide>
        <p15:guide id="19" pos="4037" userDrawn="1">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6" userDrawn="1">
          <p15:clr>
            <a:srgbClr val="A4A3A4"/>
          </p15:clr>
        </p15:guide>
        <p15:guide id="3" orient="horz" pos="3107" userDrawn="1">
          <p15:clr>
            <a:srgbClr val="A4A3A4"/>
          </p15:clr>
        </p15:guide>
        <p15:guide id="4"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kahiro_inomata" initials="t" lastIdx="4" clrIdx="0"/>
  <p:cmAuthor id="1" name="KIKUGAWA 菊川 愛理 (JTBPublishing)" initials="K菊愛(" lastIdx="34" clrIdx="1"/>
  <p:cmAuthor id="2" name="HIDAKA 日高 啓華 (JTBPublishing)" initials="H日啓(" lastIdx="8" clrIdx="2"/>
  <p:cmAuthor id="3" name="KITAMURA 北村 武 (JTBPublishing)" initials="K北武(" lastIdx="8" clrIdx="3">
    <p:extLst>
      <p:ext uri="{19B8F6BF-5375-455C-9EA6-DF929625EA0E}">
        <p15:presenceInfo xmlns:p15="http://schemas.microsoft.com/office/powerpoint/2012/main" userId="S::takeshi_kitamura@rurubu.ne.jp::3da8b655-1b37-483c-8cd9-880d58da0c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E72"/>
    <a:srgbClr val="2A2A2A"/>
    <a:srgbClr val="000000"/>
    <a:srgbClr val="FFE5E8"/>
    <a:srgbClr val="FFFFFF"/>
    <a:srgbClr val="DCD5CA"/>
    <a:srgbClr val="FF7687"/>
    <a:srgbClr val="7F7F7F"/>
    <a:srgbClr val="585959"/>
    <a:srgbClr val="FFB2AA"/>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FC6C32-58BB-482F-AAC9-798A5B591601}" v="19" dt="2021-09-01T02:12:07.14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91281" autoAdjust="0"/>
  </p:normalViewPr>
  <p:slideViewPr>
    <p:cSldViewPr snapToGrid="0">
      <p:cViewPr varScale="1">
        <p:scale>
          <a:sx n="65" d="100"/>
          <a:sy n="65" d="100"/>
        </p:scale>
        <p:origin x="1404" y="66"/>
      </p:cViewPr>
      <p:guideLst>
        <p:guide pos="3220"/>
        <p:guide orient="horz" pos="4133"/>
        <p:guide orient="horz" pos="1275"/>
        <p:guide orient="horz" pos="2954"/>
        <p:guide pos="5465"/>
        <p:guide orient="horz" pos="527"/>
        <p:guide pos="408"/>
        <p:guide pos="2955"/>
        <p:guide orient="horz" pos="243"/>
        <p:guide orient="horz" pos="3861"/>
        <p:guide pos="2890"/>
        <p:guide orient="horz" pos="4315"/>
        <p:guide orient="horz" pos="2205"/>
        <p:guide orient="horz" pos="259"/>
        <p:guide orient="horz" pos="12"/>
        <p:guide orient="horz" pos="4088"/>
        <p:guide pos="4037"/>
      </p:guideLst>
    </p:cSldViewPr>
  </p:slideViewPr>
  <p:outlineViewPr>
    <p:cViewPr>
      <p:scale>
        <a:sx n="33" d="100"/>
        <a:sy n="33" d="100"/>
      </p:scale>
      <p:origin x="0" y="0"/>
    </p:cViewPr>
  </p:outlin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75" d="100"/>
          <a:sy n="75" d="100"/>
        </p:scale>
        <p:origin x="-2238" y="-108"/>
      </p:cViewPr>
      <p:guideLst>
        <p:guide orient="horz" pos="3129"/>
        <p:guide pos="2146"/>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GASAWA 長澤 香理 (JTBPublishing)" userId="S::kaori_nagasawa@rurubu.ne.jp::0b43a8c2-3291-4b9f-af97-adc9e07ddd54" providerId="AD" clId="Web-{3CFC6C32-58BB-482F-AAC9-798A5B591601}"/>
    <pc:docChg chg="modSld">
      <pc:chgData name="NAGASAWA 長澤 香理 (JTBPublishing)" userId="S::kaori_nagasawa@rurubu.ne.jp::0b43a8c2-3291-4b9f-af97-adc9e07ddd54" providerId="AD" clId="Web-{3CFC6C32-58BB-482F-AAC9-798A5B591601}" dt="2021-09-01T02:12:05.835" v="6" actId="20577"/>
      <pc:docMkLst>
        <pc:docMk/>
      </pc:docMkLst>
      <pc:sldChg chg="modSp">
        <pc:chgData name="NAGASAWA 長澤 香理 (JTBPublishing)" userId="S::kaori_nagasawa@rurubu.ne.jp::0b43a8c2-3291-4b9f-af97-adc9e07ddd54" providerId="AD" clId="Web-{3CFC6C32-58BB-482F-AAC9-798A5B591601}" dt="2021-09-01T02:10:39.067" v="4" actId="1076"/>
        <pc:sldMkLst>
          <pc:docMk/>
          <pc:sldMk cId="2526944692" sldId="918"/>
        </pc:sldMkLst>
        <pc:spChg chg="mod">
          <ac:chgData name="NAGASAWA 長澤 香理 (JTBPublishing)" userId="S::kaori_nagasawa@rurubu.ne.jp::0b43a8c2-3291-4b9f-af97-adc9e07ddd54" providerId="AD" clId="Web-{3CFC6C32-58BB-482F-AAC9-798A5B591601}" dt="2021-09-01T02:10:22.911" v="0" actId="14100"/>
          <ac:spMkLst>
            <pc:docMk/>
            <pc:sldMk cId="2526944692" sldId="918"/>
            <ac:spMk id="52" creationId="{FB6D9B75-FFA4-450F-B620-9A6EDB10D994}"/>
          </ac:spMkLst>
        </pc:spChg>
        <pc:grpChg chg="mod">
          <ac:chgData name="NAGASAWA 長澤 香理 (JTBPublishing)" userId="S::kaori_nagasawa@rurubu.ne.jp::0b43a8c2-3291-4b9f-af97-adc9e07ddd54" providerId="AD" clId="Web-{3CFC6C32-58BB-482F-AAC9-798A5B591601}" dt="2021-09-01T02:10:39.067" v="4" actId="1076"/>
          <ac:grpSpMkLst>
            <pc:docMk/>
            <pc:sldMk cId="2526944692" sldId="918"/>
            <ac:grpSpMk id="15" creationId="{A02D6945-B29D-4AC4-A9DB-9975433B4908}"/>
          </ac:grpSpMkLst>
        </pc:grpChg>
        <pc:picChg chg="mod">
          <ac:chgData name="NAGASAWA 長澤 香理 (JTBPublishing)" userId="S::kaori_nagasawa@rurubu.ne.jp::0b43a8c2-3291-4b9f-af97-adc9e07ddd54" providerId="AD" clId="Web-{3CFC6C32-58BB-482F-AAC9-798A5B591601}" dt="2021-09-01T02:10:35.005" v="3" actId="14100"/>
          <ac:picMkLst>
            <pc:docMk/>
            <pc:sldMk cId="2526944692" sldId="918"/>
            <ac:picMk id="12" creationId="{33B34F96-CD31-427A-A0FB-AABC1E31192F}"/>
          </ac:picMkLst>
        </pc:picChg>
        <pc:picChg chg="mod">
          <ac:chgData name="NAGASAWA 長澤 香理 (JTBPublishing)" userId="S::kaori_nagasawa@rurubu.ne.jp::0b43a8c2-3291-4b9f-af97-adc9e07ddd54" providerId="AD" clId="Web-{3CFC6C32-58BB-482F-AAC9-798A5B591601}" dt="2021-09-01T02:10:23.020" v="2" actId="1076"/>
          <ac:picMkLst>
            <pc:docMk/>
            <pc:sldMk cId="2526944692" sldId="918"/>
            <ac:picMk id="19" creationId="{01101382-71FF-47F5-876C-9D1528F7356D}"/>
          </ac:picMkLst>
        </pc:picChg>
      </pc:sldChg>
      <pc:sldChg chg="modSp">
        <pc:chgData name="NAGASAWA 長澤 香理 (JTBPublishing)" userId="S::kaori_nagasawa@rurubu.ne.jp::0b43a8c2-3291-4b9f-af97-adc9e07ddd54" providerId="AD" clId="Web-{3CFC6C32-58BB-482F-AAC9-798A5B591601}" dt="2021-09-01T02:12:05.835" v="6" actId="20577"/>
        <pc:sldMkLst>
          <pc:docMk/>
          <pc:sldMk cId="55634884" sldId="944"/>
        </pc:sldMkLst>
        <pc:spChg chg="mod">
          <ac:chgData name="NAGASAWA 長澤 香理 (JTBPublishing)" userId="S::kaori_nagasawa@rurubu.ne.jp::0b43a8c2-3291-4b9f-af97-adc9e07ddd54" providerId="AD" clId="Web-{3CFC6C32-58BB-482F-AAC9-798A5B591601}" dt="2021-09-01T02:12:05.835" v="6" actId="20577"/>
          <ac:spMkLst>
            <pc:docMk/>
            <pc:sldMk cId="55634884" sldId="944"/>
            <ac:spMk id="30" creationId="{54AA66D3-4600-7944-B482-6299C8CF1E48}"/>
          </ac:spMkLst>
        </pc:spChg>
      </pc:sldChg>
    </pc:docChg>
  </pc:docChgLst>
  <pc:docChgLst>
    <pc:chgData name="OKUMURA 奥村 美里 (JTBPublishing)" userId="S::misato_okumura@rurubu.ne.jp::adb0145e-a2ab-40a0-8642-46a6a46b985c" providerId="AD" clId="Web-{AD9B79D4-2953-F56C-CA13-DEC2B75B02E1}"/>
    <pc:docChg chg="modSld">
      <pc:chgData name="OKUMURA 奥村 美里 (JTBPublishing)" userId="S::misato_okumura@rurubu.ne.jp::adb0145e-a2ab-40a0-8642-46a6a46b985c" providerId="AD" clId="Web-{AD9B79D4-2953-F56C-CA13-DEC2B75B02E1}" dt="2020-09-02T06:27:30.475" v="1" actId="1076"/>
      <pc:docMkLst>
        <pc:docMk/>
      </pc:docMkLst>
      <pc:sldChg chg="modSp">
        <pc:chgData name="OKUMURA 奥村 美里 (JTBPublishing)" userId="S::misato_okumura@rurubu.ne.jp::adb0145e-a2ab-40a0-8642-46a6a46b985c" providerId="AD" clId="Web-{AD9B79D4-2953-F56C-CA13-DEC2B75B02E1}" dt="2020-09-02T06:27:30.475" v="1" actId="1076"/>
        <pc:sldMkLst>
          <pc:docMk/>
          <pc:sldMk cId="104644010" sldId="921"/>
        </pc:sldMkLst>
        <pc:spChg chg="mod">
          <ac:chgData name="OKUMURA 奥村 美里 (JTBPublishing)" userId="S::misato_okumura@rurubu.ne.jp::adb0145e-a2ab-40a0-8642-46a6a46b985c" providerId="AD" clId="Web-{AD9B79D4-2953-F56C-CA13-DEC2B75B02E1}" dt="2020-09-02T06:27:30.475" v="1" actId="1076"/>
          <ac:spMkLst>
            <pc:docMk/>
            <pc:sldMk cId="104644010" sldId="921"/>
            <ac:spMk id="19" creationId="{DB8E874A-985E-449E-B67D-B74BBE7EB5E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7809739975119646"/>
          <c:y val="0.19961998972677999"/>
          <c:w val="0.44743736605125006"/>
          <c:h val="0.5839880610627467"/>
        </c:manualLayout>
      </c:layout>
      <c:doughnutChart>
        <c:varyColors val="1"/>
        <c:ser>
          <c:idx val="0"/>
          <c:order val="0"/>
          <c:tx>
            <c:strRef>
              <c:f>Sheet1!$B$1</c:f>
              <c:strCache>
                <c:ptCount val="1"/>
                <c:pt idx="0">
                  <c:v>年齢</c:v>
                </c:pt>
              </c:strCache>
            </c:strRef>
          </c:tx>
          <c:explosion val="2"/>
          <c:dPt>
            <c:idx val="0"/>
            <c:bubble3D val="0"/>
            <c:spPr>
              <a:solidFill>
                <a:srgbClr val="F8F6EE"/>
              </a:solidFill>
              <a:ln w="19050">
                <a:solidFill>
                  <a:schemeClr val="lt1"/>
                </a:solidFill>
              </a:ln>
              <a:effectLst/>
            </c:spPr>
            <c:extLst>
              <c:ext xmlns:c16="http://schemas.microsoft.com/office/drawing/2014/chart" uri="{C3380CC4-5D6E-409C-BE32-E72D297353CC}">
                <c16:uniqueId val="{00000001-4C97-084D-957E-CBBBC47E2EFA}"/>
              </c:ext>
            </c:extLst>
          </c:dPt>
          <c:dPt>
            <c:idx val="1"/>
            <c:bubble3D val="0"/>
            <c:spPr>
              <a:solidFill>
                <a:srgbClr val="FF7687"/>
              </a:solidFill>
              <a:ln w="19050">
                <a:solidFill>
                  <a:schemeClr val="lt1"/>
                </a:solidFill>
              </a:ln>
              <a:effectLst/>
            </c:spPr>
            <c:extLst>
              <c:ext xmlns:c16="http://schemas.microsoft.com/office/drawing/2014/chart" uri="{C3380CC4-5D6E-409C-BE32-E72D297353CC}">
                <c16:uniqueId val="{00000003-4C97-084D-957E-CBBBC47E2EFA}"/>
              </c:ext>
            </c:extLst>
          </c:dPt>
          <c:dPt>
            <c:idx val="2"/>
            <c:bubble3D val="0"/>
            <c:spPr>
              <a:solidFill>
                <a:srgbClr val="FFB2AA"/>
              </a:solidFill>
              <a:ln w="19050">
                <a:solidFill>
                  <a:schemeClr val="lt1"/>
                </a:solidFill>
              </a:ln>
              <a:effectLst/>
            </c:spPr>
            <c:extLst>
              <c:ext xmlns:c16="http://schemas.microsoft.com/office/drawing/2014/chart" uri="{C3380CC4-5D6E-409C-BE32-E72D297353CC}">
                <c16:uniqueId val="{00000005-4C97-084D-957E-CBBBC47E2EFA}"/>
              </c:ext>
            </c:extLst>
          </c:dPt>
          <c:dPt>
            <c:idx val="3"/>
            <c:bubble3D val="0"/>
            <c:spPr>
              <a:solidFill>
                <a:srgbClr val="DCD5CA"/>
              </a:solidFill>
              <a:ln w="19050">
                <a:solidFill>
                  <a:schemeClr val="lt1"/>
                </a:solidFill>
              </a:ln>
              <a:effectLst/>
            </c:spPr>
            <c:extLst>
              <c:ext xmlns:c16="http://schemas.microsoft.com/office/drawing/2014/chart" uri="{C3380CC4-5D6E-409C-BE32-E72D297353CC}">
                <c16:uniqueId val="{00000007-4C97-084D-957E-CBBBC47E2EFA}"/>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9-4C97-084D-957E-CBBBC47E2EFA}"/>
              </c:ext>
            </c:extLst>
          </c:dPt>
          <c:dLbls>
            <c:delete val="1"/>
          </c:dLbls>
          <c:cat>
            <c:strRef>
              <c:f>Sheet1!$A$2:$A$6</c:f>
              <c:strCache>
                <c:ptCount val="4"/>
                <c:pt idx="0">
                  <c:v>18~24歳</c:v>
                </c:pt>
                <c:pt idx="1">
                  <c:v>25~34歳</c:v>
                </c:pt>
                <c:pt idx="2">
                  <c:v>35~44歳</c:v>
                </c:pt>
                <c:pt idx="3">
                  <c:v>45歳～</c:v>
                </c:pt>
              </c:strCache>
            </c:strRef>
          </c:cat>
          <c:val>
            <c:numRef>
              <c:f>Sheet1!$B$2:$B$6</c:f>
              <c:numCache>
                <c:formatCode>General</c:formatCode>
                <c:ptCount val="5"/>
                <c:pt idx="0">
                  <c:v>8</c:v>
                </c:pt>
                <c:pt idx="1">
                  <c:v>30</c:v>
                </c:pt>
                <c:pt idx="2">
                  <c:v>29</c:v>
                </c:pt>
                <c:pt idx="3">
                  <c:v>23</c:v>
                </c:pt>
              </c:numCache>
            </c:numRef>
          </c:val>
          <c:extLst>
            <c:ext xmlns:c16="http://schemas.microsoft.com/office/drawing/2014/chart" uri="{C3380CC4-5D6E-409C-BE32-E72D297353CC}">
              <c16:uniqueId val="{0000000A-4C97-084D-957E-CBBBC47E2EFA}"/>
            </c:ext>
          </c:extLst>
        </c:ser>
        <c:dLbls>
          <c:showLegendKey val="0"/>
          <c:showVal val="0"/>
          <c:showCatName val="1"/>
          <c:showSerName val="0"/>
          <c:showPercent val="1"/>
          <c:showBubbleSize val="0"/>
          <c:showLeaderLines val="1"/>
        </c:dLbls>
        <c:firstSliceAng val="0"/>
        <c:holeSize val="76"/>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0"/>
        <c:ser>
          <c:idx val="0"/>
          <c:order val="0"/>
          <c:tx>
            <c:strRef>
              <c:f>Sheet1!$B$1</c:f>
              <c:strCache>
                <c:ptCount val="1"/>
                <c:pt idx="0">
                  <c:v>性別</c:v>
                </c:pt>
              </c:strCache>
            </c:strRef>
          </c:tx>
          <c:spPr>
            <a:solidFill>
              <a:schemeClr val="accent1"/>
            </a:solidFill>
            <a:ln w="19050">
              <a:solidFill>
                <a:schemeClr val="lt1"/>
              </a:solidFill>
            </a:ln>
            <a:effectLst/>
          </c:spPr>
          <c:dPt>
            <c:idx val="0"/>
            <c:bubble3D val="0"/>
            <c:spPr>
              <a:solidFill>
                <a:srgbClr val="FFB2AA"/>
              </a:solidFill>
              <a:ln w="19050">
                <a:solidFill>
                  <a:schemeClr val="lt1"/>
                </a:solidFill>
              </a:ln>
              <a:effectLst/>
            </c:spPr>
            <c:extLst>
              <c:ext xmlns:c16="http://schemas.microsoft.com/office/drawing/2014/chart" uri="{C3380CC4-5D6E-409C-BE32-E72D297353CC}">
                <c16:uniqueId val="{00000001-BBB4-CC4E-ADB0-5B8BBA6D12EC}"/>
              </c:ext>
            </c:extLst>
          </c:dPt>
          <c:dPt>
            <c:idx val="1"/>
            <c:bubble3D val="0"/>
            <c:spPr>
              <a:solidFill>
                <a:srgbClr val="DCD5CA"/>
              </a:solidFill>
              <a:ln w="19050">
                <a:solidFill>
                  <a:schemeClr val="lt1"/>
                </a:solidFill>
              </a:ln>
              <a:effectLst/>
            </c:spPr>
            <c:extLst>
              <c:ext xmlns:c16="http://schemas.microsoft.com/office/drawing/2014/chart" uri="{C3380CC4-5D6E-409C-BE32-E72D297353CC}">
                <c16:uniqueId val="{00000003-BBB4-CC4E-ADB0-5B8BBA6D12EC}"/>
              </c:ext>
            </c:extLst>
          </c:dPt>
          <c:dLbls>
            <c:delete val="1"/>
          </c:dLbls>
          <c:cat>
            <c:strRef>
              <c:f>Sheet1!$A$2:$A$4</c:f>
              <c:strCache>
                <c:ptCount val="2"/>
                <c:pt idx="0">
                  <c:v>女性</c:v>
                </c:pt>
                <c:pt idx="1">
                  <c:v>男性</c:v>
                </c:pt>
              </c:strCache>
            </c:strRef>
          </c:cat>
          <c:val>
            <c:numRef>
              <c:f>Sheet1!$B$2:$B$4</c:f>
              <c:numCache>
                <c:formatCode>General</c:formatCode>
                <c:ptCount val="3"/>
                <c:pt idx="0">
                  <c:v>56</c:v>
                </c:pt>
                <c:pt idx="1">
                  <c:v>44</c:v>
                </c:pt>
              </c:numCache>
            </c:numRef>
          </c:val>
          <c:extLst>
            <c:ext xmlns:c16="http://schemas.microsoft.com/office/drawing/2014/chart" uri="{C3380CC4-5D6E-409C-BE32-E72D297353CC}">
              <c16:uniqueId val="{00000004-BBB4-CC4E-ADB0-5B8BBA6D12EC}"/>
            </c:ext>
          </c:extLst>
        </c:ser>
        <c:dLbls>
          <c:showLegendKey val="0"/>
          <c:showVal val="0"/>
          <c:showCatName val="1"/>
          <c:showSerName val="0"/>
          <c:showPercent val="1"/>
          <c:showBubbleSize val="0"/>
          <c:showLeaderLines val="1"/>
        </c:dLbls>
        <c:firstSliceAng val="0"/>
        <c:holeSize val="76"/>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0"/>
        <c:ser>
          <c:idx val="0"/>
          <c:order val="0"/>
          <c:tx>
            <c:strRef>
              <c:f>Sheet1!$B$1</c:f>
              <c:strCache>
                <c:ptCount val="1"/>
                <c:pt idx="0">
                  <c:v>性別</c:v>
                </c:pt>
              </c:strCache>
            </c:strRef>
          </c:tx>
          <c:spPr>
            <a:solidFill>
              <a:schemeClr val="accent1"/>
            </a:solidFill>
            <a:ln w="19050">
              <a:solidFill>
                <a:schemeClr val="lt1"/>
              </a:solidFill>
            </a:ln>
            <a:effectLst/>
          </c:spPr>
          <c:dPt>
            <c:idx val="0"/>
            <c:bubble3D val="0"/>
            <c:spPr>
              <a:solidFill>
                <a:srgbClr val="FF7687"/>
              </a:solidFill>
              <a:ln w="19050">
                <a:solidFill>
                  <a:schemeClr val="lt1"/>
                </a:solidFill>
              </a:ln>
              <a:effectLst/>
            </c:spPr>
            <c:extLst>
              <c:ext xmlns:c16="http://schemas.microsoft.com/office/drawing/2014/chart" uri="{C3380CC4-5D6E-409C-BE32-E72D297353CC}">
                <c16:uniqueId val="{00000001-FF00-0C48-911A-D1A7A2AFC596}"/>
              </c:ext>
            </c:extLst>
          </c:dPt>
          <c:dPt>
            <c:idx val="1"/>
            <c:bubble3D val="0"/>
            <c:spPr>
              <a:solidFill>
                <a:srgbClr val="DCD5CA"/>
              </a:solidFill>
              <a:ln w="19050">
                <a:solidFill>
                  <a:schemeClr val="lt1"/>
                </a:solidFill>
              </a:ln>
              <a:effectLst/>
            </c:spPr>
            <c:extLst>
              <c:ext xmlns:c16="http://schemas.microsoft.com/office/drawing/2014/chart" uri="{C3380CC4-5D6E-409C-BE32-E72D297353CC}">
                <c16:uniqueId val="{00000003-FF00-0C48-911A-D1A7A2AFC596}"/>
              </c:ext>
            </c:extLst>
          </c:dPt>
          <c:dPt>
            <c:idx val="2"/>
            <c:bubble3D val="0"/>
            <c:spPr>
              <a:solidFill>
                <a:srgbClr val="FFB2AA"/>
              </a:solidFill>
              <a:ln w="19050">
                <a:solidFill>
                  <a:schemeClr val="lt1"/>
                </a:solidFill>
              </a:ln>
              <a:effectLst/>
            </c:spPr>
            <c:extLst>
              <c:ext xmlns:c16="http://schemas.microsoft.com/office/drawing/2014/chart" uri="{C3380CC4-5D6E-409C-BE32-E72D297353CC}">
                <c16:uniqueId val="{00000005-FF00-0C48-911A-D1A7A2AFC596}"/>
              </c:ext>
            </c:extLst>
          </c:dPt>
          <c:dLbls>
            <c:delete val="1"/>
          </c:dLbls>
          <c:cat>
            <c:strRef>
              <c:f>Sheet1!$A$2:$A$4</c:f>
              <c:strCache>
                <c:ptCount val="3"/>
                <c:pt idx="0">
                  <c:v>スマホ</c:v>
                </c:pt>
                <c:pt idx="1">
                  <c:v>PC</c:v>
                </c:pt>
                <c:pt idx="2">
                  <c:v>タブレット</c:v>
                </c:pt>
              </c:strCache>
            </c:strRef>
          </c:cat>
          <c:val>
            <c:numRef>
              <c:f>Sheet1!$B$2:$B$4</c:f>
              <c:numCache>
                <c:formatCode>General</c:formatCode>
                <c:ptCount val="3"/>
                <c:pt idx="0">
                  <c:v>60</c:v>
                </c:pt>
                <c:pt idx="1">
                  <c:v>37</c:v>
                </c:pt>
                <c:pt idx="2">
                  <c:v>3</c:v>
                </c:pt>
              </c:numCache>
            </c:numRef>
          </c:val>
          <c:extLst>
            <c:ext xmlns:c16="http://schemas.microsoft.com/office/drawing/2014/chart" uri="{C3380CC4-5D6E-409C-BE32-E72D297353CC}">
              <c16:uniqueId val="{00000004-FF00-0C48-911A-D1A7A2AFC596}"/>
            </c:ext>
          </c:extLst>
        </c:ser>
        <c:dLbls>
          <c:showLegendKey val="0"/>
          <c:showVal val="0"/>
          <c:showCatName val="1"/>
          <c:showSerName val="0"/>
          <c:showPercent val="1"/>
          <c:showBubbleSize val="0"/>
          <c:showLeaderLines val="1"/>
        </c:dLbls>
        <c:firstSliceAng val="0"/>
        <c:holeSize val="76"/>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F361A72-5976-4FE0-BACA-86600E4673CF}"/>
              </a:ext>
            </a:extLst>
          </p:cNvPr>
          <p:cNvSpPr>
            <a:spLocks noGrp="1"/>
          </p:cNvSpPr>
          <p:nvPr>
            <p:ph type="hdr" sz="quarter"/>
          </p:nvPr>
        </p:nvSpPr>
        <p:spPr>
          <a:xfrm>
            <a:off x="2" y="3"/>
            <a:ext cx="2918830" cy="495029"/>
          </a:xfrm>
          <a:prstGeom prst="rect">
            <a:avLst/>
          </a:prstGeom>
        </p:spPr>
        <p:txBody>
          <a:bodyPr vert="horz" lIns="90697" tIns="45350" rIns="90697" bIns="45350"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C2B0E6B0-C955-4DE7-8581-CAA683EBD4D2}"/>
              </a:ext>
            </a:extLst>
          </p:cNvPr>
          <p:cNvSpPr>
            <a:spLocks noGrp="1"/>
          </p:cNvSpPr>
          <p:nvPr>
            <p:ph type="dt" sz="quarter" idx="1"/>
          </p:nvPr>
        </p:nvSpPr>
        <p:spPr>
          <a:xfrm>
            <a:off x="3815378" y="3"/>
            <a:ext cx="2918830" cy="495029"/>
          </a:xfrm>
          <a:prstGeom prst="rect">
            <a:avLst/>
          </a:prstGeom>
        </p:spPr>
        <p:txBody>
          <a:bodyPr vert="horz" lIns="90697" tIns="45350" rIns="90697" bIns="45350" rtlCol="0"/>
          <a:lstStyle>
            <a:lvl1pPr algn="r">
              <a:defRPr sz="1200"/>
            </a:lvl1pPr>
          </a:lstStyle>
          <a:p>
            <a:fld id="{DD222C80-13CE-4CAB-BB71-694C7D84F9F4}" type="datetimeFigureOut">
              <a:rPr kumimoji="1" lang="ja-JP" altLang="en-US" smtClean="0"/>
              <a:t>2021/9/1</a:t>
            </a:fld>
            <a:endParaRPr kumimoji="1" lang="ja-JP" altLang="en-US" dirty="0"/>
          </a:p>
        </p:txBody>
      </p:sp>
      <p:sp>
        <p:nvSpPr>
          <p:cNvPr id="4" name="フッター プレースホルダー 3">
            <a:extLst>
              <a:ext uri="{FF2B5EF4-FFF2-40B4-BE49-F238E27FC236}">
                <a16:creationId xmlns:a16="http://schemas.microsoft.com/office/drawing/2014/main" id="{2AF8D52C-C92F-40BF-AACD-3B3C8FD5E01E}"/>
              </a:ext>
            </a:extLst>
          </p:cNvPr>
          <p:cNvSpPr>
            <a:spLocks noGrp="1"/>
          </p:cNvSpPr>
          <p:nvPr>
            <p:ph type="ftr" sz="quarter" idx="2"/>
          </p:nvPr>
        </p:nvSpPr>
        <p:spPr>
          <a:xfrm>
            <a:off x="2" y="9371287"/>
            <a:ext cx="2918830" cy="495028"/>
          </a:xfrm>
          <a:prstGeom prst="rect">
            <a:avLst/>
          </a:prstGeom>
        </p:spPr>
        <p:txBody>
          <a:bodyPr vert="horz" lIns="90697" tIns="45350" rIns="90697" bIns="45350"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2ACB86EB-EBBE-48D4-A60A-3B8C5B8FB56B}"/>
              </a:ext>
            </a:extLst>
          </p:cNvPr>
          <p:cNvSpPr>
            <a:spLocks noGrp="1"/>
          </p:cNvSpPr>
          <p:nvPr>
            <p:ph type="sldNum" sz="quarter" idx="3"/>
          </p:nvPr>
        </p:nvSpPr>
        <p:spPr>
          <a:xfrm>
            <a:off x="3815378" y="9371287"/>
            <a:ext cx="2918830" cy="495028"/>
          </a:xfrm>
          <a:prstGeom prst="rect">
            <a:avLst/>
          </a:prstGeom>
        </p:spPr>
        <p:txBody>
          <a:bodyPr vert="horz" lIns="90697" tIns="45350" rIns="90697" bIns="45350" rtlCol="0" anchor="b"/>
          <a:lstStyle>
            <a:lvl1pPr algn="r">
              <a:defRPr sz="1200"/>
            </a:lvl1pPr>
          </a:lstStyle>
          <a:p>
            <a:fld id="{E6C544D8-1D94-45E8-8B80-3BF4A8761CFA}" type="slidenum">
              <a:rPr kumimoji="1" lang="ja-JP" altLang="en-US" smtClean="0"/>
              <a:t>‹#›</a:t>
            </a:fld>
            <a:endParaRPr kumimoji="1" lang="ja-JP" altLang="en-US" dirty="0"/>
          </a:p>
        </p:txBody>
      </p:sp>
    </p:spTree>
    <p:extLst>
      <p:ext uri="{BB962C8B-B14F-4D97-AF65-F5344CB8AC3E}">
        <p14:creationId xmlns:p14="http://schemas.microsoft.com/office/powerpoint/2010/main" val="858047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18830" cy="495029"/>
          </a:xfrm>
          <a:prstGeom prst="rect">
            <a:avLst/>
          </a:prstGeom>
        </p:spPr>
        <p:txBody>
          <a:bodyPr vert="horz" lIns="90697" tIns="45350" rIns="90697" bIns="4535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8" y="3"/>
            <a:ext cx="2918830" cy="495029"/>
          </a:xfrm>
          <a:prstGeom prst="rect">
            <a:avLst/>
          </a:prstGeom>
        </p:spPr>
        <p:txBody>
          <a:bodyPr vert="horz" lIns="90697" tIns="45350" rIns="90697" bIns="45350" rtlCol="0"/>
          <a:lstStyle>
            <a:lvl1pPr algn="r">
              <a:defRPr sz="1200"/>
            </a:lvl1pPr>
          </a:lstStyle>
          <a:p>
            <a:fld id="{8B469F27-011E-4F8B-BB90-5F18214FC85F}" type="datetimeFigureOut">
              <a:rPr kumimoji="1" lang="ja-JP" altLang="en-US" smtClean="0"/>
              <a:t>2021/9/1</a:t>
            </a:fld>
            <a:endParaRPr kumimoji="1" lang="ja-JP" altLang="en-US" dirty="0"/>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0697" tIns="45350" rIns="90697" bIns="45350" rtlCol="0" anchor="ctr"/>
          <a:lstStyle/>
          <a:p>
            <a:endParaRPr lang="ja-JP" altLang="en-US" dirty="0"/>
          </a:p>
        </p:txBody>
      </p:sp>
      <p:sp>
        <p:nvSpPr>
          <p:cNvPr id="5" name="ノート プレースホルダー 4"/>
          <p:cNvSpPr>
            <a:spLocks noGrp="1"/>
          </p:cNvSpPr>
          <p:nvPr>
            <p:ph type="body" sz="quarter" idx="3"/>
          </p:nvPr>
        </p:nvSpPr>
        <p:spPr>
          <a:xfrm>
            <a:off x="673578" y="4748171"/>
            <a:ext cx="5388610" cy="3884861"/>
          </a:xfrm>
          <a:prstGeom prst="rect">
            <a:avLst/>
          </a:prstGeom>
        </p:spPr>
        <p:txBody>
          <a:bodyPr vert="horz" lIns="90697" tIns="45350" rIns="90697" bIns="4535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7"/>
            <a:ext cx="2918830" cy="495028"/>
          </a:xfrm>
          <a:prstGeom prst="rect">
            <a:avLst/>
          </a:prstGeom>
        </p:spPr>
        <p:txBody>
          <a:bodyPr vert="horz" lIns="90697" tIns="45350" rIns="90697" bIns="4535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8" y="9371287"/>
            <a:ext cx="2918830" cy="495028"/>
          </a:xfrm>
          <a:prstGeom prst="rect">
            <a:avLst/>
          </a:prstGeom>
        </p:spPr>
        <p:txBody>
          <a:bodyPr vert="horz" lIns="90697" tIns="45350" rIns="90697" bIns="45350" rtlCol="0" anchor="b"/>
          <a:lstStyle>
            <a:lvl1pPr algn="r">
              <a:defRPr sz="1200"/>
            </a:lvl1pPr>
          </a:lstStyle>
          <a:p>
            <a:fld id="{8A4C941E-2853-41F6-B76C-DD5D8FD420F2}" type="slidenum">
              <a:rPr kumimoji="1" lang="ja-JP" altLang="en-US" smtClean="0"/>
              <a:t>‹#›</a:t>
            </a:fld>
            <a:endParaRPr kumimoji="1" lang="ja-JP" altLang="en-US" dirty="0"/>
          </a:p>
        </p:txBody>
      </p:sp>
    </p:spTree>
    <p:extLst>
      <p:ext uri="{BB962C8B-B14F-4D97-AF65-F5344CB8AC3E}">
        <p14:creationId xmlns:p14="http://schemas.microsoft.com/office/powerpoint/2010/main" val="23698870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4C941E-2853-41F6-B76C-DD5D8FD420F2}" type="slidenum">
              <a:rPr kumimoji="1" lang="ja-JP" altLang="en-US" smtClean="0"/>
              <a:t>1</a:t>
            </a:fld>
            <a:endParaRPr kumimoji="1" lang="ja-JP" altLang="en-US" dirty="0"/>
          </a:p>
        </p:txBody>
      </p:sp>
    </p:spTree>
    <p:extLst>
      <p:ext uri="{BB962C8B-B14F-4D97-AF65-F5344CB8AC3E}">
        <p14:creationId xmlns:p14="http://schemas.microsoft.com/office/powerpoint/2010/main" val="809192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4C941E-2853-41F6-B76C-DD5D8FD420F2}" type="slidenum">
              <a:rPr kumimoji="1" lang="ja-JP" altLang="en-US" smtClean="0"/>
              <a:t>13</a:t>
            </a:fld>
            <a:endParaRPr kumimoji="1" lang="ja-JP" altLang="en-US" dirty="0"/>
          </a:p>
        </p:txBody>
      </p:sp>
    </p:spTree>
    <p:extLst>
      <p:ext uri="{BB962C8B-B14F-4D97-AF65-F5344CB8AC3E}">
        <p14:creationId xmlns:p14="http://schemas.microsoft.com/office/powerpoint/2010/main" val="3717716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4C941E-2853-41F6-B76C-DD5D8FD420F2}" type="slidenum">
              <a:rPr kumimoji="1" lang="ja-JP" altLang="en-US" smtClean="0"/>
              <a:t>16</a:t>
            </a:fld>
            <a:endParaRPr kumimoji="1" lang="ja-JP" altLang="en-US" dirty="0"/>
          </a:p>
        </p:txBody>
      </p:sp>
    </p:spTree>
    <p:extLst>
      <p:ext uri="{BB962C8B-B14F-4D97-AF65-F5344CB8AC3E}">
        <p14:creationId xmlns:p14="http://schemas.microsoft.com/office/powerpoint/2010/main" val="1400179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4C941E-2853-41F6-B76C-DD5D8FD420F2}" type="slidenum">
              <a:rPr kumimoji="1" lang="ja-JP" altLang="en-US" smtClean="0"/>
              <a:t>17</a:t>
            </a:fld>
            <a:endParaRPr kumimoji="1" lang="ja-JP" altLang="en-US" dirty="0"/>
          </a:p>
        </p:txBody>
      </p:sp>
    </p:spTree>
    <p:extLst>
      <p:ext uri="{BB962C8B-B14F-4D97-AF65-F5344CB8AC3E}">
        <p14:creationId xmlns:p14="http://schemas.microsoft.com/office/powerpoint/2010/main" val="174415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4C941E-2853-41F6-B76C-DD5D8FD420F2}" type="slidenum">
              <a:rPr kumimoji="1" lang="ja-JP" altLang="en-US" smtClean="0"/>
              <a:t>3</a:t>
            </a:fld>
            <a:endParaRPr kumimoji="1" lang="ja-JP" altLang="en-US" dirty="0"/>
          </a:p>
        </p:txBody>
      </p:sp>
    </p:spTree>
    <p:extLst>
      <p:ext uri="{BB962C8B-B14F-4D97-AF65-F5344CB8AC3E}">
        <p14:creationId xmlns:p14="http://schemas.microsoft.com/office/powerpoint/2010/main" val="312046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4C941E-2853-41F6-B76C-DD5D8FD420F2}" type="slidenum">
              <a:rPr kumimoji="1" lang="ja-JP" altLang="en-US" smtClean="0"/>
              <a:t>4</a:t>
            </a:fld>
            <a:endParaRPr kumimoji="1" lang="ja-JP" altLang="en-US" dirty="0"/>
          </a:p>
        </p:txBody>
      </p:sp>
    </p:spTree>
    <p:extLst>
      <p:ext uri="{BB962C8B-B14F-4D97-AF65-F5344CB8AC3E}">
        <p14:creationId xmlns:p14="http://schemas.microsoft.com/office/powerpoint/2010/main" val="385476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4C941E-2853-41F6-B76C-DD5D8FD420F2}" type="slidenum">
              <a:rPr kumimoji="1" lang="ja-JP" altLang="en-US" smtClean="0"/>
              <a:t>5</a:t>
            </a:fld>
            <a:endParaRPr kumimoji="1" lang="ja-JP" altLang="en-US" dirty="0"/>
          </a:p>
        </p:txBody>
      </p:sp>
    </p:spTree>
    <p:extLst>
      <p:ext uri="{BB962C8B-B14F-4D97-AF65-F5344CB8AC3E}">
        <p14:creationId xmlns:p14="http://schemas.microsoft.com/office/powerpoint/2010/main" val="506680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4C941E-2853-41F6-B76C-DD5D8FD420F2}" type="slidenum">
              <a:rPr kumimoji="1" lang="ja-JP" altLang="en-US" smtClean="0"/>
              <a:t>6</a:t>
            </a:fld>
            <a:endParaRPr kumimoji="1" lang="ja-JP" altLang="en-US" dirty="0"/>
          </a:p>
        </p:txBody>
      </p:sp>
    </p:spTree>
    <p:extLst>
      <p:ext uri="{BB962C8B-B14F-4D97-AF65-F5344CB8AC3E}">
        <p14:creationId xmlns:p14="http://schemas.microsoft.com/office/powerpoint/2010/main" val="3401684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4C941E-2853-41F6-B76C-DD5D8FD420F2}" type="slidenum">
              <a:rPr kumimoji="1" lang="ja-JP" altLang="en-US" smtClean="0"/>
              <a:t>7</a:t>
            </a:fld>
            <a:endParaRPr kumimoji="1" lang="ja-JP" altLang="en-US" dirty="0"/>
          </a:p>
        </p:txBody>
      </p:sp>
    </p:spTree>
    <p:extLst>
      <p:ext uri="{BB962C8B-B14F-4D97-AF65-F5344CB8AC3E}">
        <p14:creationId xmlns:p14="http://schemas.microsoft.com/office/powerpoint/2010/main" val="130802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4C941E-2853-41F6-B76C-DD5D8FD420F2}" type="slidenum">
              <a:rPr kumimoji="1" lang="ja-JP" altLang="en-US" smtClean="0"/>
              <a:t>8</a:t>
            </a:fld>
            <a:endParaRPr kumimoji="1" lang="ja-JP" altLang="en-US" dirty="0"/>
          </a:p>
        </p:txBody>
      </p:sp>
    </p:spTree>
    <p:extLst>
      <p:ext uri="{BB962C8B-B14F-4D97-AF65-F5344CB8AC3E}">
        <p14:creationId xmlns:p14="http://schemas.microsoft.com/office/powerpoint/2010/main" val="1276187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A4C941E-2853-41F6-B76C-DD5D8FD420F2}" type="slidenum">
              <a:rPr kumimoji="1" lang="ja-JP" altLang="en-US" smtClean="0"/>
              <a:t>10</a:t>
            </a:fld>
            <a:endParaRPr kumimoji="1" lang="ja-JP" altLang="en-US" dirty="0"/>
          </a:p>
        </p:txBody>
      </p:sp>
    </p:spTree>
    <p:extLst>
      <p:ext uri="{BB962C8B-B14F-4D97-AF65-F5344CB8AC3E}">
        <p14:creationId xmlns:p14="http://schemas.microsoft.com/office/powerpoint/2010/main" val="58750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A4C941E-2853-41F6-B76C-DD5D8FD420F2}" type="slidenum">
              <a:rPr kumimoji="1" lang="ja-JP" altLang="en-US" smtClean="0"/>
              <a:t>12</a:t>
            </a:fld>
            <a:endParaRPr kumimoji="1" lang="ja-JP" altLang="en-US" dirty="0"/>
          </a:p>
        </p:txBody>
      </p:sp>
    </p:spTree>
    <p:extLst>
      <p:ext uri="{BB962C8B-B14F-4D97-AF65-F5344CB8AC3E}">
        <p14:creationId xmlns:p14="http://schemas.microsoft.com/office/powerpoint/2010/main" val="2548648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基本スライド">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7" y="928851"/>
            <a:ext cx="8713787" cy="5034203"/>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3" name="スライド番号プレースホルダー 12"/>
          <p:cNvSpPr>
            <a:spLocks noGrp="1"/>
          </p:cNvSpPr>
          <p:nvPr>
            <p:ph type="sldNum" sz="quarter" idx="12"/>
          </p:nvPr>
        </p:nvSpPr>
        <p:spPr>
          <a:xfrm>
            <a:off x="7004526" y="6577291"/>
            <a:ext cx="2057400" cy="297235"/>
          </a:xfrm>
          <a:prstGeom prst="rect">
            <a:avLst/>
          </a:prstGeom>
        </p:spPr>
        <p:txBody>
          <a:bodyPr/>
          <a:lstStyle>
            <a:lvl1pPr algn="r">
              <a:defRPr sz="1400" b="1">
                <a:solidFill>
                  <a:srgbClr val="FF5E72"/>
                </a:solidFill>
              </a:defRPr>
            </a:lvl1pPr>
          </a:lstStyle>
          <a:p>
            <a:fld id="{9D401335-F730-4287-99F3-CA1058D16EE0}" type="slidenum">
              <a:rPr kumimoji="1" lang="ja-JP" altLang="en-US" smtClean="0"/>
              <a:pPr/>
              <a:t>‹#›</a:t>
            </a:fld>
            <a:endParaRPr kumimoji="1" lang="ja-JP" altLang="en-US" dirty="0"/>
          </a:p>
        </p:txBody>
      </p:sp>
      <p:sp>
        <p:nvSpPr>
          <p:cNvPr id="17" name="正方形/長方形 16"/>
          <p:cNvSpPr/>
          <p:nvPr userDrawn="1"/>
        </p:nvSpPr>
        <p:spPr>
          <a:xfrm>
            <a:off x="0" y="6645028"/>
            <a:ext cx="2640310" cy="246221"/>
          </a:xfrm>
          <a:prstGeom prst="rect">
            <a:avLst/>
          </a:prstGeom>
        </p:spPr>
        <p:txBody>
          <a:bodyPr wrap="square">
            <a:spAutoFit/>
          </a:bodyPr>
          <a:lstStyle/>
          <a:p>
            <a:pPr algn="l" hangingPunct="1">
              <a:lnSpc>
                <a:spcPct val="100000"/>
              </a:lnSpc>
              <a:spcBef>
                <a:spcPts val="9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1000" dirty="0">
                <a:solidFill>
                  <a:schemeClr val="bg1">
                    <a:lumMod val="50000"/>
                  </a:schemeClr>
                </a:solidFill>
                <a:latin typeface="+mn-lt"/>
                <a:ea typeface="+mn-ea"/>
                <a:cs typeface="Meiryo UI" panose="020B0604030504040204" pitchFamily="50" charset="-128"/>
              </a:rPr>
              <a:t>Copyright ©</a:t>
            </a:r>
            <a:r>
              <a:rPr lang="ja-JP" altLang="ja-JP" sz="1000" dirty="0">
                <a:solidFill>
                  <a:schemeClr val="bg1">
                    <a:lumMod val="50000"/>
                  </a:schemeClr>
                </a:solidFill>
                <a:latin typeface="+mn-lt"/>
                <a:ea typeface="+mn-ea"/>
                <a:cs typeface="Meiryo UI" panose="020B0604030504040204" pitchFamily="50" charset="-128"/>
              </a:rPr>
              <a:t> </a:t>
            </a:r>
            <a:r>
              <a:rPr lang="en-US" altLang="ja-JP" sz="1000" dirty="0">
                <a:solidFill>
                  <a:schemeClr val="bg1">
                    <a:lumMod val="50000"/>
                  </a:schemeClr>
                </a:solidFill>
                <a:latin typeface="+mn-lt"/>
                <a:ea typeface="+mn-ea"/>
                <a:cs typeface="Meiryo UI" panose="020B0604030504040204" pitchFamily="50" charset="-128"/>
              </a:rPr>
              <a:t>2021</a:t>
            </a:r>
            <a:r>
              <a:rPr lang="ja-JP" altLang="ja-JP" sz="1000" dirty="0">
                <a:solidFill>
                  <a:schemeClr val="bg1">
                    <a:lumMod val="50000"/>
                  </a:schemeClr>
                </a:solidFill>
                <a:latin typeface="+mn-lt"/>
                <a:ea typeface="+mn-ea"/>
                <a:cs typeface="Meiryo UI" panose="020B0604030504040204" pitchFamily="50" charset="-128"/>
              </a:rPr>
              <a:t>　</a:t>
            </a:r>
            <a:r>
              <a:rPr lang="en-US" altLang="ja-JP" sz="1000" dirty="0">
                <a:solidFill>
                  <a:schemeClr val="bg1">
                    <a:lumMod val="50000"/>
                  </a:schemeClr>
                </a:solidFill>
                <a:latin typeface="+mn-lt"/>
                <a:ea typeface="+mn-ea"/>
                <a:cs typeface="Meiryo UI" panose="020B0604030504040204" pitchFamily="50" charset="-128"/>
              </a:rPr>
              <a:t>JTB</a:t>
            </a:r>
            <a:r>
              <a:rPr lang="en-US" altLang="ja-JP" sz="1000" baseline="0" dirty="0">
                <a:solidFill>
                  <a:schemeClr val="bg1">
                    <a:lumMod val="50000"/>
                  </a:schemeClr>
                </a:solidFill>
                <a:latin typeface="+mn-lt"/>
                <a:ea typeface="+mn-ea"/>
                <a:cs typeface="Meiryo UI" panose="020B0604030504040204" pitchFamily="50" charset="-128"/>
              </a:rPr>
              <a:t> </a:t>
            </a:r>
            <a:r>
              <a:rPr lang="en-US" altLang="ja-JP" sz="1000" dirty="0">
                <a:solidFill>
                  <a:schemeClr val="bg1">
                    <a:lumMod val="50000"/>
                  </a:schemeClr>
                </a:solidFill>
                <a:latin typeface="+mn-lt"/>
                <a:ea typeface="+mn-ea"/>
                <a:cs typeface="Meiryo UI" panose="020B0604030504040204" pitchFamily="50" charset="-128"/>
              </a:rPr>
              <a:t>Publishing, Inc.</a:t>
            </a:r>
          </a:p>
        </p:txBody>
      </p:sp>
      <p:pic>
        <p:nvPicPr>
          <p:cNvPr id="12" name="図 11">
            <a:extLst>
              <a:ext uri="{FF2B5EF4-FFF2-40B4-BE49-F238E27FC236}">
                <a16:creationId xmlns:a16="http://schemas.microsoft.com/office/drawing/2014/main" id="{2241C579-093B-451B-8BE6-E090EC7F21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09116" y="133872"/>
            <a:ext cx="1242978" cy="341819"/>
          </a:xfrm>
          <a:prstGeom prst="rect">
            <a:avLst/>
          </a:prstGeom>
        </p:spPr>
      </p:pic>
      <p:cxnSp>
        <p:nvCxnSpPr>
          <p:cNvPr id="4" name="直線コネクタ 3">
            <a:extLst>
              <a:ext uri="{FF2B5EF4-FFF2-40B4-BE49-F238E27FC236}">
                <a16:creationId xmlns:a16="http://schemas.microsoft.com/office/drawing/2014/main" id="{FCE22C5A-8544-4A3E-8A07-EC2CF0CE9EC1}"/>
              </a:ext>
            </a:extLst>
          </p:cNvPr>
          <p:cNvCxnSpPr/>
          <p:nvPr userDrawn="1"/>
        </p:nvCxnSpPr>
        <p:spPr>
          <a:xfrm>
            <a:off x="0" y="530925"/>
            <a:ext cx="9144000" cy="0"/>
          </a:xfrm>
          <a:prstGeom prst="line">
            <a:avLst/>
          </a:prstGeom>
          <a:ln w="19050">
            <a:solidFill>
              <a:srgbClr val="FF5E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3398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13" userDrawn="1">
          <p15:clr>
            <a:srgbClr val="FBAE40"/>
          </p15:clr>
        </p15:guide>
        <p15:guide id="4" pos="560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973CB6E-FE70-4ABE-BD52-907B67431864}"/>
              </a:ext>
            </a:extLst>
          </p:cNvPr>
          <p:cNvSpPr/>
          <p:nvPr userDrawn="1"/>
        </p:nvSpPr>
        <p:spPr>
          <a:xfrm>
            <a:off x="0" y="6620874"/>
            <a:ext cx="9144000" cy="246221"/>
          </a:xfrm>
          <a:prstGeom prst="rect">
            <a:avLst/>
          </a:prstGeom>
          <a:solidFill>
            <a:srgbClr val="FF5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A4333D09-FAEE-4870-9265-4A7C19BE5D93}"/>
              </a:ext>
            </a:extLst>
          </p:cNvPr>
          <p:cNvSpPr/>
          <p:nvPr userDrawn="1"/>
        </p:nvSpPr>
        <p:spPr>
          <a:xfrm>
            <a:off x="0" y="6645028"/>
            <a:ext cx="2640310" cy="246221"/>
          </a:xfrm>
          <a:prstGeom prst="rect">
            <a:avLst/>
          </a:prstGeom>
        </p:spPr>
        <p:txBody>
          <a:bodyPr wrap="square">
            <a:spAutoFit/>
          </a:bodyPr>
          <a:lstStyle/>
          <a:p>
            <a:pPr algn="l" hangingPunct="1">
              <a:lnSpc>
                <a:spcPct val="100000"/>
              </a:lnSpc>
              <a:spcBef>
                <a:spcPts val="9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1000" dirty="0">
                <a:solidFill>
                  <a:schemeClr val="bg1"/>
                </a:solidFill>
                <a:latin typeface="+mn-lt"/>
                <a:ea typeface="+mn-ea"/>
                <a:cs typeface="Meiryo UI" panose="020B0604030504040204" pitchFamily="50" charset="-128"/>
              </a:rPr>
              <a:t>Copyright ©</a:t>
            </a:r>
            <a:r>
              <a:rPr lang="ja-JP" altLang="ja-JP" sz="1000" dirty="0">
                <a:solidFill>
                  <a:schemeClr val="bg1"/>
                </a:solidFill>
                <a:latin typeface="+mn-lt"/>
                <a:ea typeface="+mn-ea"/>
                <a:cs typeface="Meiryo UI" panose="020B0604030504040204" pitchFamily="50" charset="-128"/>
              </a:rPr>
              <a:t> </a:t>
            </a:r>
            <a:r>
              <a:rPr lang="en-US" altLang="ja-JP" sz="1000" dirty="0">
                <a:solidFill>
                  <a:schemeClr val="bg1"/>
                </a:solidFill>
                <a:latin typeface="+mn-lt"/>
                <a:ea typeface="+mn-ea"/>
                <a:cs typeface="Meiryo UI" panose="020B0604030504040204" pitchFamily="50" charset="-128"/>
              </a:rPr>
              <a:t>2021</a:t>
            </a:r>
            <a:r>
              <a:rPr lang="ja-JP" altLang="ja-JP" sz="1000" dirty="0">
                <a:solidFill>
                  <a:schemeClr val="bg1"/>
                </a:solidFill>
                <a:latin typeface="+mn-lt"/>
                <a:ea typeface="+mn-ea"/>
                <a:cs typeface="Meiryo UI" panose="020B0604030504040204" pitchFamily="50" charset="-128"/>
              </a:rPr>
              <a:t>　</a:t>
            </a:r>
            <a:r>
              <a:rPr lang="en-US" altLang="ja-JP" sz="1000" dirty="0">
                <a:solidFill>
                  <a:schemeClr val="bg1"/>
                </a:solidFill>
                <a:latin typeface="+mn-lt"/>
                <a:ea typeface="+mn-ea"/>
                <a:cs typeface="Meiryo UI" panose="020B0604030504040204" pitchFamily="50" charset="-128"/>
              </a:rPr>
              <a:t>JTB</a:t>
            </a:r>
            <a:r>
              <a:rPr lang="en-US" altLang="ja-JP" sz="1000" baseline="0" dirty="0">
                <a:solidFill>
                  <a:schemeClr val="bg1"/>
                </a:solidFill>
                <a:latin typeface="+mn-lt"/>
                <a:ea typeface="+mn-ea"/>
                <a:cs typeface="Meiryo UI" panose="020B0604030504040204" pitchFamily="50" charset="-128"/>
              </a:rPr>
              <a:t> </a:t>
            </a:r>
            <a:r>
              <a:rPr lang="en-US" altLang="ja-JP" sz="1000" dirty="0">
                <a:solidFill>
                  <a:schemeClr val="bg1"/>
                </a:solidFill>
                <a:latin typeface="+mn-lt"/>
                <a:ea typeface="+mn-ea"/>
                <a:cs typeface="Meiryo UI" panose="020B0604030504040204" pitchFamily="50" charset="-128"/>
              </a:rPr>
              <a:t>Publishing, Inc.</a:t>
            </a:r>
          </a:p>
        </p:txBody>
      </p:sp>
      <p:sp>
        <p:nvSpPr>
          <p:cNvPr id="5" name="スライド番号プレースホルダー 12">
            <a:extLst>
              <a:ext uri="{FF2B5EF4-FFF2-40B4-BE49-F238E27FC236}">
                <a16:creationId xmlns:a16="http://schemas.microsoft.com/office/drawing/2014/main" id="{253B740E-9D63-4DC3-B137-1A4E8F37EB73}"/>
              </a:ext>
            </a:extLst>
          </p:cNvPr>
          <p:cNvSpPr>
            <a:spLocks noGrp="1"/>
          </p:cNvSpPr>
          <p:nvPr>
            <p:ph type="sldNum" sz="quarter" idx="12"/>
          </p:nvPr>
        </p:nvSpPr>
        <p:spPr>
          <a:xfrm>
            <a:off x="7004526" y="6577291"/>
            <a:ext cx="2057400" cy="297235"/>
          </a:xfrm>
          <a:prstGeom prst="rect">
            <a:avLst/>
          </a:prstGeom>
        </p:spPr>
        <p:txBody>
          <a:bodyPr/>
          <a:lstStyle>
            <a:lvl1pPr algn="r">
              <a:defRPr sz="1400" b="1">
                <a:solidFill>
                  <a:schemeClr val="bg1"/>
                </a:solidFill>
              </a:defRPr>
            </a:lvl1pPr>
          </a:lstStyle>
          <a:p>
            <a:fld id="{9D401335-F730-4287-99F3-CA1058D16EE0}" type="slidenum">
              <a:rPr kumimoji="1" lang="ja-JP" altLang="en-US" smtClean="0"/>
              <a:pPr/>
              <a:t>‹#›</a:t>
            </a:fld>
            <a:endParaRPr kumimoji="1" lang="ja-JP" altLang="en-US" dirty="0"/>
          </a:p>
        </p:txBody>
      </p:sp>
    </p:spTree>
    <p:extLst>
      <p:ext uri="{BB962C8B-B14F-4D97-AF65-F5344CB8AC3E}">
        <p14:creationId xmlns:p14="http://schemas.microsoft.com/office/powerpoint/2010/main" val="284518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6E9B688-BFC0-4ABC-95D1-7B75CD1ECBFA}"/>
              </a:ext>
            </a:extLst>
          </p:cNvPr>
          <p:cNvSpPr>
            <a:spLocks noGrp="1"/>
          </p:cNvSpPr>
          <p:nvPr>
            <p:ph type="sldNum" sz="quarter" idx="10"/>
          </p:nvPr>
        </p:nvSpPr>
        <p:spPr>
          <a:xfrm>
            <a:off x="6975764" y="6409831"/>
            <a:ext cx="2057400" cy="297235"/>
          </a:xfrm>
          <a:prstGeom prst="rect">
            <a:avLst/>
          </a:prstGeom>
        </p:spPr>
        <p:txBody>
          <a:bodyPr/>
          <a:lstStyle>
            <a:lvl1pPr algn="r">
              <a:defRPr>
                <a:solidFill>
                  <a:srgbClr val="FF5E72"/>
                </a:solidFill>
              </a:defRPr>
            </a:lvl1pPr>
          </a:lstStyle>
          <a:p>
            <a:fld id="{9D401335-F730-4287-99F3-CA1058D16EE0}" type="slidenum">
              <a:rPr kumimoji="1" lang="ja-JP" altLang="en-US" smtClean="0"/>
              <a:pPr/>
              <a:t>‹#›</a:t>
            </a:fld>
            <a:endParaRPr kumimoji="1" lang="ja-JP" altLang="en-US" dirty="0"/>
          </a:p>
        </p:txBody>
      </p:sp>
      <p:sp>
        <p:nvSpPr>
          <p:cNvPr id="4" name="正方形/長方形 3">
            <a:extLst>
              <a:ext uri="{FF2B5EF4-FFF2-40B4-BE49-F238E27FC236}">
                <a16:creationId xmlns:a16="http://schemas.microsoft.com/office/drawing/2014/main" id="{BC46769F-2C49-4469-AD21-418E82368117}"/>
              </a:ext>
            </a:extLst>
          </p:cNvPr>
          <p:cNvSpPr/>
          <p:nvPr userDrawn="1"/>
        </p:nvSpPr>
        <p:spPr>
          <a:xfrm>
            <a:off x="96982" y="4094018"/>
            <a:ext cx="6373091" cy="845127"/>
          </a:xfrm>
          <a:prstGeom prst="rect">
            <a:avLst/>
          </a:prstGeom>
          <a:solidFill>
            <a:srgbClr val="FF5E7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5" name="正方形/長方形 4">
            <a:extLst>
              <a:ext uri="{FF2B5EF4-FFF2-40B4-BE49-F238E27FC236}">
                <a16:creationId xmlns:a16="http://schemas.microsoft.com/office/drawing/2014/main" id="{E096E035-0AB2-458B-98FB-68E482634403}"/>
              </a:ext>
            </a:extLst>
          </p:cNvPr>
          <p:cNvSpPr/>
          <p:nvPr userDrawn="1"/>
        </p:nvSpPr>
        <p:spPr>
          <a:xfrm>
            <a:off x="96982" y="5092503"/>
            <a:ext cx="6373091" cy="93646"/>
          </a:xfrm>
          <a:prstGeom prst="rect">
            <a:avLst/>
          </a:prstGeom>
          <a:solidFill>
            <a:srgbClr val="FF5E7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10" name="正方形/長方形 9">
            <a:extLst>
              <a:ext uri="{FF2B5EF4-FFF2-40B4-BE49-F238E27FC236}">
                <a16:creationId xmlns:a16="http://schemas.microsoft.com/office/drawing/2014/main" id="{6D44A2A0-3E69-4FDF-8A6A-EAB239B888C2}"/>
              </a:ext>
            </a:extLst>
          </p:cNvPr>
          <p:cNvSpPr/>
          <p:nvPr userDrawn="1"/>
        </p:nvSpPr>
        <p:spPr>
          <a:xfrm>
            <a:off x="96982" y="150934"/>
            <a:ext cx="8936182" cy="6602563"/>
          </a:xfrm>
          <a:prstGeom prst="rect">
            <a:avLst/>
          </a:prstGeom>
          <a:noFill/>
          <a:ln w="76200">
            <a:solidFill>
              <a:srgbClr val="FF5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3C5BDDBA-72CE-4DEB-84C5-DAB761BF3A27}"/>
              </a:ext>
            </a:extLst>
          </p:cNvPr>
          <p:cNvSpPr/>
          <p:nvPr userDrawn="1"/>
        </p:nvSpPr>
        <p:spPr>
          <a:xfrm>
            <a:off x="110836" y="6460845"/>
            <a:ext cx="2640310" cy="246221"/>
          </a:xfrm>
          <a:prstGeom prst="rect">
            <a:avLst/>
          </a:prstGeom>
        </p:spPr>
        <p:txBody>
          <a:bodyPr wrap="square">
            <a:spAutoFit/>
          </a:bodyPr>
          <a:lstStyle/>
          <a:p>
            <a:pPr algn="l" hangingPunct="1">
              <a:lnSpc>
                <a:spcPct val="100000"/>
              </a:lnSpc>
              <a:spcBef>
                <a:spcPts val="9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1000" dirty="0">
                <a:solidFill>
                  <a:srgbClr val="FF5E72"/>
                </a:solidFill>
                <a:latin typeface="+mn-lt"/>
                <a:ea typeface="+mn-ea"/>
                <a:cs typeface="Meiryo UI" panose="020B0604030504040204" pitchFamily="50" charset="-128"/>
              </a:rPr>
              <a:t>Copyright ©</a:t>
            </a:r>
            <a:r>
              <a:rPr lang="ja-JP" altLang="ja-JP" sz="1000" dirty="0">
                <a:solidFill>
                  <a:srgbClr val="FF5E72"/>
                </a:solidFill>
                <a:latin typeface="+mn-lt"/>
                <a:ea typeface="+mn-ea"/>
                <a:cs typeface="Meiryo UI" panose="020B0604030504040204" pitchFamily="50" charset="-128"/>
              </a:rPr>
              <a:t> </a:t>
            </a:r>
            <a:r>
              <a:rPr lang="en-US" altLang="ja-JP" sz="1000" dirty="0">
                <a:solidFill>
                  <a:srgbClr val="FF5E72"/>
                </a:solidFill>
                <a:latin typeface="+mn-lt"/>
                <a:ea typeface="+mn-ea"/>
                <a:cs typeface="Meiryo UI" panose="020B0604030504040204" pitchFamily="50" charset="-128"/>
              </a:rPr>
              <a:t>2021</a:t>
            </a:r>
            <a:r>
              <a:rPr lang="ja-JP" altLang="ja-JP" sz="1000" dirty="0">
                <a:solidFill>
                  <a:srgbClr val="FF5E72"/>
                </a:solidFill>
                <a:latin typeface="+mn-lt"/>
                <a:ea typeface="+mn-ea"/>
                <a:cs typeface="Meiryo UI" panose="020B0604030504040204" pitchFamily="50" charset="-128"/>
              </a:rPr>
              <a:t>　</a:t>
            </a:r>
            <a:r>
              <a:rPr lang="en-US" altLang="ja-JP" sz="1000" dirty="0">
                <a:solidFill>
                  <a:srgbClr val="FF5E72"/>
                </a:solidFill>
                <a:latin typeface="+mn-lt"/>
                <a:ea typeface="+mn-ea"/>
                <a:cs typeface="Meiryo UI" panose="020B0604030504040204" pitchFamily="50" charset="-128"/>
              </a:rPr>
              <a:t>JTB</a:t>
            </a:r>
            <a:r>
              <a:rPr lang="en-US" altLang="ja-JP" sz="1000" baseline="0" dirty="0">
                <a:solidFill>
                  <a:srgbClr val="FF5E72"/>
                </a:solidFill>
                <a:latin typeface="+mn-lt"/>
                <a:ea typeface="+mn-ea"/>
                <a:cs typeface="Meiryo UI" panose="020B0604030504040204" pitchFamily="50" charset="-128"/>
              </a:rPr>
              <a:t> </a:t>
            </a:r>
            <a:r>
              <a:rPr lang="en-US" altLang="ja-JP" sz="1000" dirty="0">
                <a:solidFill>
                  <a:srgbClr val="FF5E72"/>
                </a:solidFill>
                <a:latin typeface="+mn-lt"/>
                <a:ea typeface="+mn-ea"/>
                <a:cs typeface="Meiryo UI" panose="020B0604030504040204" pitchFamily="50" charset="-128"/>
              </a:rPr>
              <a:t>Publishing, Inc.</a:t>
            </a:r>
          </a:p>
        </p:txBody>
      </p:sp>
    </p:spTree>
    <p:extLst>
      <p:ext uri="{BB962C8B-B14F-4D97-AF65-F5344CB8AC3E}">
        <p14:creationId xmlns:p14="http://schemas.microsoft.com/office/powerpoint/2010/main" val="16937580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552903"/>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225009"/>
            <a:ext cx="7886700" cy="495195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4292770926"/>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68" r:id="rId3"/>
  </p:sldLayoutIdLst>
  <p:hf hdr="0" dt="0"/>
  <p:txStyles>
    <p:title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jpeg"/><Relationship Id="rId3" Type="http://schemas.openxmlformats.org/officeDocument/2006/relationships/image" Target="../media/image40.png"/><Relationship Id="rId7" Type="http://schemas.openxmlformats.org/officeDocument/2006/relationships/image" Target="../media/image44.jpeg"/><Relationship Id="rId12"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jpeg"/><Relationship Id="rId5" Type="http://schemas.openxmlformats.org/officeDocument/2006/relationships/image" Target="../media/image42.png"/><Relationship Id="rId10" Type="http://schemas.openxmlformats.org/officeDocument/2006/relationships/image" Target="../media/image47.jpeg"/><Relationship Id="rId4" Type="http://schemas.openxmlformats.org/officeDocument/2006/relationships/image" Target="../media/image41.png"/><Relationship Id="rId9" Type="http://schemas.openxmlformats.org/officeDocument/2006/relationships/image" Target="../media/image46.jpeg"/><Relationship Id="rId14" Type="http://schemas.openxmlformats.org/officeDocument/2006/relationships/image" Target="../media/image51.jpeg"/></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7" Type="http://schemas.openxmlformats.org/officeDocument/2006/relationships/image" Target="../media/image57.sv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52.png"/><Relationship Id="rId16" Type="http://schemas.openxmlformats.org/officeDocument/2006/relationships/image" Target="../media/image66.jpeg"/><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sv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 Id="rId14" Type="http://schemas.openxmlformats.org/officeDocument/2006/relationships/image" Target="../media/image6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s>
</file>

<file path=ppt/slides/_rels/slide1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jpeg"/><Relationship Id="rId9" Type="http://schemas.openxmlformats.org/officeDocument/2006/relationships/image" Target="../media/image83.png"/></Relationships>
</file>

<file path=ppt/slides/_rels/slide1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jpeg"/><Relationship Id="rId4" Type="http://schemas.openxmlformats.org/officeDocument/2006/relationships/image" Target="../media/image8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2.xml"/><Relationship Id="rId11" Type="http://schemas.openxmlformats.org/officeDocument/2006/relationships/image" Target="../media/image14.png"/><Relationship Id="rId5" Type="http://schemas.openxmlformats.org/officeDocument/2006/relationships/chart" Target="../charts/chart1.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pn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png"/><Relationship Id="rId1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67E107E9-7465-486B-8569-F34F5F6AA804}"/>
              </a:ext>
            </a:extLst>
          </p:cNvPr>
          <p:cNvSpPr txBox="1">
            <a:spLocks/>
          </p:cNvSpPr>
          <p:nvPr/>
        </p:nvSpPr>
        <p:spPr>
          <a:xfrm>
            <a:off x="5256073" y="6380658"/>
            <a:ext cx="2215696" cy="3823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b="1" dirty="0">
                <a:solidFill>
                  <a:srgbClr val="2A2A2A"/>
                </a:solidFill>
                <a:ea typeface="Verdana" panose="020B0604030504040204" pitchFamily="34" charset="0"/>
                <a:cs typeface="Verdana" panose="020B0604030504040204" pitchFamily="34" charset="0"/>
              </a:rPr>
              <a:t>MEDIA GUIDE</a:t>
            </a:r>
            <a:endParaRPr lang="ja-JP" altLang="en-US" sz="2400" b="1" dirty="0">
              <a:solidFill>
                <a:srgbClr val="2A2A2A"/>
              </a:solidFill>
              <a:ea typeface="+mj-ea"/>
              <a:cs typeface="Verdana" panose="020B0604030504040204" pitchFamily="34" charset="0"/>
            </a:endParaRPr>
          </a:p>
        </p:txBody>
      </p:sp>
      <p:sp>
        <p:nvSpPr>
          <p:cNvPr id="6" name="タイトル 1">
            <a:extLst>
              <a:ext uri="{FF2B5EF4-FFF2-40B4-BE49-F238E27FC236}">
                <a16:creationId xmlns:a16="http://schemas.microsoft.com/office/drawing/2014/main" id="{CC10166A-8D7B-4DF6-8921-B0B8816B5A7A}"/>
              </a:ext>
            </a:extLst>
          </p:cNvPr>
          <p:cNvSpPr txBox="1">
            <a:spLocks/>
          </p:cNvSpPr>
          <p:nvPr/>
        </p:nvSpPr>
        <p:spPr>
          <a:xfrm>
            <a:off x="7441895" y="6552013"/>
            <a:ext cx="1731980" cy="180884"/>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50000"/>
              </a:lnSpc>
            </a:pPr>
            <a:r>
              <a:rPr lang="en-US" altLang="ja-JP" sz="1100" b="1" dirty="0">
                <a:solidFill>
                  <a:srgbClr val="2A2A2A"/>
                </a:solidFill>
                <a:latin typeface="+mn-ea"/>
                <a:ea typeface="+mn-ea"/>
              </a:rPr>
              <a:t>Ver.1.0</a:t>
            </a:r>
            <a:r>
              <a:rPr lang="ja-JP" altLang="en-US" sz="1100" b="1" dirty="0">
                <a:solidFill>
                  <a:srgbClr val="2A2A2A"/>
                </a:solidFill>
                <a:latin typeface="+mn-ea"/>
                <a:ea typeface="+mn-ea"/>
              </a:rPr>
              <a:t>　</a:t>
            </a:r>
            <a:r>
              <a:rPr lang="en-US" altLang="ja-JP" sz="1100" b="1" dirty="0">
                <a:solidFill>
                  <a:srgbClr val="2A2A2A"/>
                </a:solidFill>
                <a:latin typeface="+mn-ea"/>
              </a:rPr>
              <a:t> 2021.10-12</a:t>
            </a:r>
            <a:endParaRPr lang="ja-JP" altLang="en-US" sz="1100" b="1" dirty="0">
              <a:solidFill>
                <a:srgbClr val="2A2A2A"/>
              </a:solidFill>
              <a:latin typeface="+mn-ea"/>
              <a:ea typeface="+mn-ea"/>
            </a:endParaRPr>
          </a:p>
        </p:txBody>
      </p:sp>
      <p:sp>
        <p:nvSpPr>
          <p:cNvPr id="13" name="サブタイトル 2">
            <a:extLst>
              <a:ext uri="{FF2B5EF4-FFF2-40B4-BE49-F238E27FC236}">
                <a16:creationId xmlns:a16="http://schemas.microsoft.com/office/drawing/2014/main" id="{67E107E9-7465-486B-8569-F34F5F6AA804}"/>
              </a:ext>
            </a:extLst>
          </p:cNvPr>
          <p:cNvSpPr txBox="1">
            <a:spLocks/>
          </p:cNvSpPr>
          <p:nvPr/>
        </p:nvSpPr>
        <p:spPr>
          <a:xfrm>
            <a:off x="4461413" y="275910"/>
            <a:ext cx="4355592" cy="3736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1200" dirty="0">
              <a:solidFill>
                <a:srgbClr val="FF0000"/>
              </a:solidFill>
              <a:latin typeface="游ゴシック Medium" panose="020B0500000000000000" pitchFamily="50" charset="-128"/>
              <a:ea typeface="游ゴシック Medium" panose="020B0500000000000000" pitchFamily="50" charset="-128"/>
            </a:endParaRPr>
          </a:p>
        </p:txBody>
      </p:sp>
      <p:pic>
        <p:nvPicPr>
          <p:cNvPr id="3074" name="Picture 2" descr="C:\Users\12342M\Desktop\案件2017.7月～\JTBパブリッシング\ロゴデータ0902\RGB\png\align_left.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56073" y="925435"/>
            <a:ext cx="3240161" cy="1193881"/>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建物, 屋外, ポーチ, 座る が含まれている画像&#10;&#10;自動的に生成された説明">
            <a:extLst>
              <a:ext uri="{FF2B5EF4-FFF2-40B4-BE49-F238E27FC236}">
                <a16:creationId xmlns:a16="http://schemas.microsoft.com/office/drawing/2014/main" id="{164330B7-D84F-436D-8F25-9AE35587F6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57" y="0"/>
            <a:ext cx="4570643" cy="6858000"/>
          </a:xfrm>
          <a:prstGeom prst="rect">
            <a:avLst/>
          </a:prstGeom>
        </p:spPr>
      </p:pic>
    </p:spTree>
    <p:extLst>
      <p:ext uri="{BB962C8B-B14F-4D97-AF65-F5344CB8AC3E}">
        <p14:creationId xmlns:p14="http://schemas.microsoft.com/office/powerpoint/2010/main" val="1988763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B7B3DCDD-6564-234D-B524-9E962052BDDD}"/>
              </a:ext>
            </a:extLst>
          </p:cNvPr>
          <p:cNvSpPr txBox="1"/>
          <p:nvPr/>
        </p:nvSpPr>
        <p:spPr>
          <a:xfrm>
            <a:off x="438391" y="222610"/>
            <a:ext cx="4312945" cy="276999"/>
          </a:xfrm>
          <a:prstGeom prst="rect">
            <a:avLst/>
          </a:prstGeom>
          <a:noFill/>
        </p:spPr>
        <p:txBody>
          <a:bodyPr wrap="square" lIns="0" tIns="0" rIns="0" bIns="0" rtlCol="0">
            <a:spAutoFit/>
          </a:bodyPr>
          <a:lstStyle/>
          <a:p>
            <a:r>
              <a:rPr kumimoji="1" lang="ja-JP" altLang="en-US" b="1">
                <a:latin typeface="+mj-ea"/>
                <a:ea typeface="+mj-ea"/>
              </a:rPr>
              <a:t>タイアップ動画</a:t>
            </a:r>
            <a:endParaRPr kumimoji="1" lang="ja-JP" altLang="en-US" b="1" dirty="0">
              <a:latin typeface="+mj-ea"/>
              <a:ea typeface="+mj-ea"/>
            </a:endParaRPr>
          </a:p>
        </p:txBody>
      </p:sp>
      <p:sp>
        <p:nvSpPr>
          <p:cNvPr id="27" name="スライド番号プレースホルダー 12">
            <a:extLst>
              <a:ext uri="{FF2B5EF4-FFF2-40B4-BE49-F238E27FC236}">
                <a16:creationId xmlns:a16="http://schemas.microsoft.com/office/drawing/2014/main" id="{DEA2CC37-F25A-3746-BAC8-F49C1C590491}"/>
              </a:ext>
            </a:extLst>
          </p:cNvPr>
          <p:cNvSpPr>
            <a:spLocks noGrp="1"/>
          </p:cNvSpPr>
          <p:nvPr>
            <p:ph type="sldNum" sz="quarter" idx="12"/>
          </p:nvPr>
        </p:nvSpPr>
        <p:spPr>
          <a:xfrm>
            <a:off x="7004526" y="6577291"/>
            <a:ext cx="2057400" cy="297235"/>
          </a:xfrm>
          <a:prstGeom prst="rect">
            <a:avLst/>
          </a:prstGeom>
        </p:spPr>
        <p:txBody>
          <a:bodyPr/>
          <a:lstStyle>
            <a:lvl1pPr algn="r">
              <a:defRPr sz="1400" b="1">
                <a:solidFill>
                  <a:schemeClr val="bg1"/>
                </a:solidFill>
              </a:defRPr>
            </a:lvl1pPr>
          </a:lstStyle>
          <a:p>
            <a:fld id="{9D401335-F730-4287-99F3-CA1058D16EE0}" type="slidenum">
              <a:rPr kumimoji="1" lang="ja-JP" altLang="en-US" smtClean="0">
                <a:solidFill>
                  <a:schemeClr val="tx1">
                    <a:lumMod val="65000"/>
                    <a:lumOff val="35000"/>
                  </a:schemeClr>
                </a:solidFill>
              </a:rPr>
              <a:pPr/>
              <a:t>10</a:t>
            </a:fld>
            <a:endParaRPr kumimoji="1" lang="ja-JP" altLang="en-US" dirty="0">
              <a:solidFill>
                <a:schemeClr val="tx1">
                  <a:lumMod val="65000"/>
                  <a:lumOff val="35000"/>
                </a:schemeClr>
              </a:solidFill>
            </a:endParaRPr>
          </a:p>
        </p:txBody>
      </p:sp>
      <p:sp>
        <p:nvSpPr>
          <p:cNvPr id="37" name="テキスト ボックス 36">
            <a:extLst>
              <a:ext uri="{FF2B5EF4-FFF2-40B4-BE49-F238E27FC236}">
                <a16:creationId xmlns:a16="http://schemas.microsoft.com/office/drawing/2014/main" id="{67107DCF-FC0C-471C-B2C4-8DD60FA847FC}"/>
              </a:ext>
            </a:extLst>
          </p:cNvPr>
          <p:cNvSpPr txBox="1"/>
          <p:nvPr/>
        </p:nvSpPr>
        <p:spPr>
          <a:xfrm>
            <a:off x="456380" y="964534"/>
            <a:ext cx="2612642" cy="489878"/>
          </a:xfrm>
          <a:prstGeom prst="rect">
            <a:avLst/>
          </a:prstGeom>
          <a:noFill/>
        </p:spPr>
        <p:txBody>
          <a:bodyPr wrap="square" rtlCol="0">
            <a:spAutoFit/>
          </a:bodyPr>
          <a:lstStyle/>
          <a:p>
            <a:pPr lvl="0">
              <a:lnSpc>
                <a:spcPts val="3100"/>
              </a:lnSpc>
            </a:pPr>
            <a:r>
              <a:rPr kumimoji="1" lang="ja-JP" altLang="en-US" sz="2400" b="1" dirty="0">
                <a:solidFill>
                  <a:schemeClr val="tx1">
                    <a:lumMod val="65000"/>
                    <a:lumOff val="35000"/>
                  </a:schemeClr>
                </a:solidFill>
                <a:latin typeface="+mn-ea"/>
              </a:rPr>
              <a:t>タイアップ動画</a:t>
            </a:r>
            <a:endParaRPr kumimoji="1" lang="en-US" altLang="ja-JP" sz="2400" b="1" dirty="0">
              <a:solidFill>
                <a:schemeClr val="tx1">
                  <a:lumMod val="65000"/>
                  <a:lumOff val="35000"/>
                </a:schemeClr>
              </a:solidFill>
              <a:latin typeface="+mn-ea"/>
            </a:endParaRPr>
          </a:p>
        </p:txBody>
      </p:sp>
      <p:sp>
        <p:nvSpPr>
          <p:cNvPr id="38" name="正方形/長方形 37">
            <a:extLst>
              <a:ext uri="{FF2B5EF4-FFF2-40B4-BE49-F238E27FC236}">
                <a16:creationId xmlns:a16="http://schemas.microsoft.com/office/drawing/2014/main" id="{DB014441-15AF-4E29-A3C2-B70A66114BAC}"/>
              </a:ext>
            </a:extLst>
          </p:cNvPr>
          <p:cNvSpPr/>
          <p:nvPr/>
        </p:nvSpPr>
        <p:spPr>
          <a:xfrm>
            <a:off x="2976108" y="1919337"/>
            <a:ext cx="5813133" cy="1200329"/>
          </a:xfrm>
          <a:prstGeom prst="rect">
            <a:avLst/>
          </a:prstGeom>
        </p:spPr>
        <p:txBody>
          <a:bodyPr wrap="square">
            <a:spAutoFit/>
          </a:bodyPr>
          <a:lstStyle/>
          <a:p>
            <a:r>
              <a:rPr kumimoji="1" lang="ja-JP" altLang="en-US" sz="1400" b="1" dirty="0">
                <a:solidFill>
                  <a:srgbClr val="FF5E72"/>
                </a:solidFill>
                <a:latin typeface="+mn-ea"/>
              </a:rPr>
              <a:t>旅とおでかけのプロである編集部が</a:t>
            </a:r>
            <a:endParaRPr kumimoji="1" lang="en-US" altLang="ja-JP" sz="1400" b="1" dirty="0">
              <a:solidFill>
                <a:srgbClr val="FF5E72"/>
              </a:solidFill>
              <a:latin typeface="+mn-ea"/>
            </a:endParaRPr>
          </a:p>
          <a:p>
            <a:r>
              <a:rPr kumimoji="1" lang="ja-JP" altLang="en-US" sz="1400" b="1" dirty="0">
                <a:solidFill>
                  <a:srgbClr val="FF5E72"/>
                </a:solidFill>
                <a:latin typeface="+mn-ea"/>
              </a:rPr>
              <a:t>商材に最適な撮影スポット・切り口をご提案</a:t>
            </a:r>
            <a:endParaRPr kumimoji="1" lang="en-US" altLang="ja-JP" sz="1400" b="1" dirty="0">
              <a:solidFill>
                <a:srgbClr val="FF5E72"/>
              </a:solidFill>
              <a:latin typeface="+mn-ea"/>
            </a:endParaRPr>
          </a:p>
          <a:p>
            <a:endParaRPr kumimoji="1" lang="en-US" altLang="ja-JP" sz="1100" dirty="0">
              <a:solidFill>
                <a:srgbClr val="000000"/>
              </a:solidFill>
              <a:latin typeface="+mn-ea"/>
            </a:endParaRPr>
          </a:p>
          <a:p>
            <a:r>
              <a:rPr kumimoji="1" lang="ja-JP" altLang="en-US" sz="1100" dirty="0">
                <a:solidFill>
                  <a:srgbClr val="000000"/>
                </a:solidFill>
                <a:latin typeface="+mn-ea"/>
              </a:rPr>
              <a:t>例）</a:t>
            </a:r>
            <a:r>
              <a:rPr kumimoji="1" lang="en-US" altLang="ja-JP" sz="1100" dirty="0">
                <a:solidFill>
                  <a:srgbClr val="000000"/>
                </a:solidFill>
                <a:latin typeface="+mn-ea"/>
              </a:rPr>
              <a:t>SONY</a:t>
            </a:r>
            <a:r>
              <a:rPr kumimoji="1" lang="ja-JP" altLang="en-US" sz="1100" dirty="0">
                <a:solidFill>
                  <a:srgbClr val="000000"/>
                </a:solidFill>
                <a:latin typeface="+mn-ea"/>
              </a:rPr>
              <a:t>様　</a:t>
            </a:r>
            <a:r>
              <a:rPr kumimoji="1" lang="en-US" altLang="ja-JP" sz="1100" dirty="0">
                <a:solidFill>
                  <a:srgbClr val="000000"/>
                </a:solidFill>
                <a:latin typeface="+mn-ea"/>
              </a:rPr>
              <a:t>XPERIA</a:t>
            </a:r>
            <a:r>
              <a:rPr kumimoji="1" lang="ja-JP" altLang="en-US" sz="1100" dirty="0">
                <a:solidFill>
                  <a:srgbClr val="000000"/>
                </a:solidFill>
                <a:latin typeface="+mn-ea"/>
              </a:rPr>
              <a:t>　「ムービージェニックな旅」</a:t>
            </a:r>
            <a:endParaRPr kumimoji="1" lang="en-US" altLang="ja-JP" sz="1100" dirty="0">
              <a:solidFill>
                <a:srgbClr val="000000"/>
              </a:solidFill>
              <a:latin typeface="+mn-ea"/>
            </a:endParaRPr>
          </a:p>
          <a:p>
            <a:r>
              <a:rPr kumimoji="1" lang="ja-JP" altLang="en-US" sz="1100" dirty="0">
                <a:solidFill>
                  <a:srgbClr val="000000"/>
                </a:solidFill>
                <a:latin typeface="+mn-ea"/>
              </a:rPr>
              <a:t>動画を撮影したくなるスポットを編集部からご提案し、</a:t>
            </a:r>
            <a:endParaRPr kumimoji="1" lang="en-US" altLang="ja-JP" sz="1100" dirty="0">
              <a:solidFill>
                <a:srgbClr val="000000"/>
              </a:solidFill>
              <a:latin typeface="+mn-ea"/>
            </a:endParaRPr>
          </a:p>
          <a:p>
            <a:r>
              <a:rPr kumimoji="1" lang="ja-JP" altLang="en-US" sz="1100" dirty="0">
                <a:solidFill>
                  <a:srgbClr val="000000"/>
                </a:solidFill>
                <a:latin typeface="+mn-ea"/>
              </a:rPr>
              <a:t>旅の思い出がより色鮮やかに残せるイメージをお届けする動画を作成しました。</a:t>
            </a:r>
            <a:endParaRPr kumimoji="1" lang="en-US" altLang="ja-JP" sz="1100" dirty="0">
              <a:solidFill>
                <a:srgbClr val="000000"/>
              </a:solidFill>
              <a:latin typeface="+mn-ea"/>
            </a:endParaRPr>
          </a:p>
        </p:txBody>
      </p:sp>
      <p:grpSp>
        <p:nvGrpSpPr>
          <p:cNvPr id="47" name="グループ化 46">
            <a:extLst>
              <a:ext uri="{FF2B5EF4-FFF2-40B4-BE49-F238E27FC236}">
                <a16:creationId xmlns:a16="http://schemas.microsoft.com/office/drawing/2014/main" id="{286F063D-9D7A-4764-BA69-EE2B6298C68E}"/>
              </a:ext>
            </a:extLst>
          </p:cNvPr>
          <p:cNvGrpSpPr/>
          <p:nvPr/>
        </p:nvGrpSpPr>
        <p:grpSpPr>
          <a:xfrm>
            <a:off x="687948" y="1882474"/>
            <a:ext cx="2013272" cy="4390946"/>
            <a:chOff x="4187655" y="-1154111"/>
            <a:chExt cx="3613029" cy="7880019"/>
          </a:xfrm>
        </p:grpSpPr>
        <p:grpSp>
          <p:nvGrpSpPr>
            <p:cNvPr id="28" name="グループ化 27">
              <a:extLst>
                <a:ext uri="{FF2B5EF4-FFF2-40B4-BE49-F238E27FC236}">
                  <a16:creationId xmlns:a16="http://schemas.microsoft.com/office/drawing/2014/main" id="{3AEB0240-422E-448A-B3A2-C9CEE16833B1}"/>
                </a:ext>
              </a:extLst>
            </p:cNvPr>
            <p:cNvGrpSpPr/>
            <p:nvPr/>
          </p:nvGrpSpPr>
          <p:grpSpPr>
            <a:xfrm>
              <a:off x="4187655" y="-1154111"/>
              <a:ext cx="3613028" cy="3158040"/>
              <a:chOff x="469520" y="2077487"/>
              <a:chExt cx="4999664" cy="4370057"/>
            </a:xfrm>
          </p:grpSpPr>
          <p:pic>
            <p:nvPicPr>
              <p:cNvPr id="26" name="図 25">
                <a:extLst>
                  <a:ext uri="{FF2B5EF4-FFF2-40B4-BE49-F238E27FC236}">
                    <a16:creationId xmlns:a16="http://schemas.microsoft.com/office/drawing/2014/main" id="{AECEAFD8-1C4C-40C3-BA11-39F21321D00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9520" y="4200956"/>
                <a:ext cx="4999664" cy="2246588"/>
              </a:xfrm>
              <a:prstGeom prst="rect">
                <a:avLst/>
              </a:prstGeom>
            </p:spPr>
          </p:pic>
          <p:pic>
            <p:nvPicPr>
              <p:cNvPr id="3" name="図 2">
                <a:extLst>
                  <a:ext uri="{FF2B5EF4-FFF2-40B4-BE49-F238E27FC236}">
                    <a16:creationId xmlns:a16="http://schemas.microsoft.com/office/drawing/2014/main" id="{31E5D040-111F-478A-B71C-C6F161B34F1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3535" y="2077487"/>
                <a:ext cx="4995649" cy="2237268"/>
              </a:xfrm>
              <a:prstGeom prst="rect">
                <a:avLst/>
              </a:prstGeom>
            </p:spPr>
          </p:pic>
        </p:grpSp>
        <p:grpSp>
          <p:nvGrpSpPr>
            <p:cNvPr id="46" name="グループ化 45">
              <a:extLst>
                <a:ext uri="{FF2B5EF4-FFF2-40B4-BE49-F238E27FC236}">
                  <a16:creationId xmlns:a16="http://schemas.microsoft.com/office/drawing/2014/main" id="{93308337-4F62-4680-AF5A-A19CD73BBCB9}"/>
                </a:ext>
              </a:extLst>
            </p:cNvPr>
            <p:cNvGrpSpPr/>
            <p:nvPr/>
          </p:nvGrpSpPr>
          <p:grpSpPr>
            <a:xfrm>
              <a:off x="4187655" y="2003929"/>
              <a:ext cx="3613029" cy="4721979"/>
              <a:chOff x="4332792" y="716239"/>
              <a:chExt cx="4379409" cy="5723585"/>
            </a:xfrm>
          </p:grpSpPr>
          <p:grpSp>
            <p:nvGrpSpPr>
              <p:cNvPr id="45" name="グループ化 44">
                <a:extLst>
                  <a:ext uri="{FF2B5EF4-FFF2-40B4-BE49-F238E27FC236}">
                    <a16:creationId xmlns:a16="http://schemas.microsoft.com/office/drawing/2014/main" id="{E74FF724-C935-468B-8E99-8CBA5468BC91}"/>
                  </a:ext>
                </a:extLst>
              </p:cNvPr>
              <p:cNvGrpSpPr/>
              <p:nvPr/>
            </p:nvGrpSpPr>
            <p:grpSpPr>
              <a:xfrm>
                <a:off x="4332792" y="716239"/>
                <a:ext cx="4379408" cy="2940220"/>
                <a:chOff x="4458201" y="933845"/>
                <a:chExt cx="4379408" cy="2940220"/>
              </a:xfrm>
            </p:grpSpPr>
            <p:pic>
              <p:nvPicPr>
                <p:cNvPr id="30" name="図 29">
                  <a:extLst>
                    <a:ext uri="{FF2B5EF4-FFF2-40B4-BE49-F238E27FC236}">
                      <a16:creationId xmlns:a16="http://schemas.microsoft.com/office/drawing/2014/main" id="{43F59271-8F9B-48B5-8EAA-FC3F249B86A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458201" y="933845"/>
                  <a:ext cx="4379408" cy="1969798"/>
                </a:xfrm>
                <a:prstGeom prst="rect">
                  <a:avLst/>
                </a:prstGeom>
              </p:spPr>
            </p:pic>
            <p:pic>
              <p:nvPicPr>
                <p:cNvPr id="32" name="図 31">
                  <a:extLst>
                    <a:ext uri="{FF2B5EF4-FFF2-40B4-BE49-F238E27FC236}">
                      <a16:creationId xmlns:a16="http://schemas.microsoft.com/office/drawing/2014/main" id="{12F3F75A-7988-4C6D-A047-0AF14888DB7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458201" y="2903366"/>
                  <a:ext cx="4379408" cy="970699"/>
                </a:xfrm>
                <a:prstGeom prst="rect">
                  <a:avLst/>
                </a:prstGeom>
              </p:spPr>
            </p:pic>
          </p:grpSp>
          <p:grpSp>
            <p:nvGrpSpPr>
              <p:cNvPr id="44" name="グループ化 43">
                <a:extLst>
                  <a:ext uri="{FF2B5EF4-FFF2-40B4-BE49-F238E27FC236}">
                    <a16:creationId xmlns:a16="http://schemas.microsoft.com/office/drawing/2014/main" id="{54B1DFFA-5E70-4B29-904E-67C68B26D303}"/>
                  </a:ext>
                </a:extLst>
              </p:cNvPr>
              <p:cNvGrpSpPr/>
              <p:nvPr/>
            </p:nvGrpSpPr>
            <p:grpSpPr>
              <a:xfrm>
                <a:off x="4332792" y="3614790"/>
                <a:ext cx="4379409" cy="2825034"/>
                <a:chOff x="4458201" y="3790579"/>
                <a:chExt cx="4379409" cy="2825034"/>
              </a:xfrm>
            </p:grpSpPr>
            <p:pic>
              <p:nvPicPr>
                <p:cNvPr id="36" name="図 35">
                  <a:extLst>
                    <a:ext uri="{FF2B5EF4-FFF2-40B4-BE49-F238E27FC236}">
                      <a16:creationId xmlns:a16="http://schemas.microsoft.com/office/drawing/2014/main" id="{590EFFCF-9128-46F3-8727-BDF6EE4C1FF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458202" y="4848990"/>
                  <a:ext cx="4379408" cy="1766623"/>
                </a:xfrm>
                <a:prstGeom prst="rect">
                  <a:avLst/>
                </a:prstGeom>
              </p:spPr>
            </p:pic>
            <p:pic>
              <p:nvPicPr>
                <p:cNvPr id="43" name="図 42">
                  <a:extLst>
                    <a:ext uri="{FF2B5EF4-FFF2-40B4-BE49-F238E27FC236}">
                      <a16:creationId xmlns:a16="http://schemas.microsoft.com/office/drawing/2014/main" id="{29E15063-D7A5-4CF3-A7D4-40AFF1113CE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458201" y="3790579"/>
                  <a:ext cx="4379408" cy="1083905"/>
                </a:xfrm>
                <a:prstGeom prst="rect">
                  <a:avLst/>
                </a:prstGeom>
              </p:spPr>
            </p:pic>
          </p:grpSp>
        </p:grpSp>
      </p:grpSp>
      <p:pic>
        <p:nvPicPr>
          <p:cNvPr id="49" name="図 48">
            <a:extLst>
              <a:ext uri="{FF2B5EF4-FFF2-40B4-BE49-F238E27FC236}">
                <a16:creationId xmlns:a16="http://schemas.microsoft.com/office/drawing/2014/main" id="{EEF29979-0482-4221-9DF3-E33EDAA548A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090110" y="4687670"/>
            <a:ext cx="3175174" cy="1605843"/>
          </a:xfrm>
          <a:prstGeom prst="rect">
            <a:avLst/>
          </a:prstGeom>
        </p:spPr>
      </p:pic>
      <p:pic>
        <p:nvPicPr>
          <p:cNvPr id="57" name="図 56">
            <a:extLst>
              <a:ext uri="{FF2B5EF4-FFF2-40B4-BE49-F238E27FC236}">
                <a16:creationId xmlns:a16="http://schemas.microsoft.com/office/drawing/2014/main" id="{9198B8B0-CF28-4C42-9817-EB9CDA3FA11B}"/>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5563141" y="4309173"/>
            <a:ext cx="2974064" cy="1846933"/>
          </a:xfrm>
          <a:prstGeom prst="rect">
            <a:avLst/>
          </a:prstGeom>
        </p:spPr>
      </p:pic>
      <p:pic>
        <p:nvPicPr>
          <p:cNvPr id="51" name="図 50">
            <a:extLst>
              <a:ext uri="{FF2B5EF4-FFF2-40B4-BE49-F238E27FC236}">
                <a16:creationId xmlns:a16="http://schemas.microsoft.com/office/drawing/2014/main" id="{AB4338BC-25F2-454D-A87D-2775D99D6892}"/>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3090109" y="3099658"/>
            <a:ext cx="3175175" cy="1317643"/>
          </a:xfrm>
          <a:prstGeom prst="rect">
            <a:avLst/>
          </a:prstGeom>
        </p:spPr>
      </p:pic>
      <p:sp>
        <p:nvSpPr>
          <p:cNvPr id="59" name="正方形/長方形 58">
            <a:extLst>
              <a:ext uri="{FF2B5EF4-FFF2-40B4-BE49-F238E27FC236}">
                <a16:creationId xmlns:a16="http://schemas.microsoft.com/office/drawing/2014/main" id="{FB0BD493-A753-426C-A25E-09692706CEB9}"/>
              </a:ext>
            </a:extLst>
          </p:cNvPr>
          <p:cNvSpPr/>
          <p:nvPr/>
        </p:nvSpPr>
        <p:spPr>
          <a:xfrm>
            <a:off x="2872650" y="1056694"/>
            <a:ext cx="5813133" cy="276999"/>
          </a:xfrm>
          <a:prstGeom prst="rect">
            <a:avLst/>
          </a:prstGeom>
        </p:spPr>
        <p:txBody>
          <a:bodyPr wrap="square">
            <a:spAutoFit/>
          </a:bodyPr>
          <a:lstStyle/>
          <a:p>
            <a:r>
              <a:rPr kumimoji="1" lang="ja-JP" altLang="en-US" sz="1200" dirty="0">
                <a:latin typeface="+mn-ea"/>
              </a:rPr>
              <a:t>「旅」と「おでかけ」をテーマにクライアント様のサービスをご紹介します。</a:t>
            </a:r>
            <a:endParaRPr kumimoji="1" lang="en-US" altLang="ja-JP" sz="1100" dirty="0">
              <a:solidFill>
                <a:srgbClr val="000000"/>
              </a:solidFill>
              <a:latin typeface="+mn-ea"/>
            </a:endParaRPr>
          </a:p>
        </p:txBody>
      </p:sp>
      <p:sp>
        <p:nvSpPr>
          <p:cNvPr id="62" name="正方形/長方形 61">
            <a:extLst>
              <a:ext uri="{FF2B5EF4-FFF2-40B4-BE49-F238E27FC236}">
                <a16:creationId xmlns:a16="http://schemas.microsoft.com/office/drawing/2014/main" id="{B837659A-0092-4391-9BB1-079DB32B08A9}"/>
              </a:ext>
            </a:extLst>
          </p:cNvPr>
          <p:cNvSpPr/>
          <p:nvPr/>
        </p:nvSpPr>
        <p:spPr>
          <a:xfrm>
            <a:off x="7453802" y="3572407"/>
            <a:ext cx="1225690" cy="600164"/>
          </a:xfrm>
          <a:prstGeom prst="rect">
            <a:avLst/>
          </a:prstGeom>
        </p:spPr>
        <p:txBody>
          <a:bodyPr wrap="square">
            <a:spAutoFit/>
          </a:bodyPr>
          <a:lstStyle/>
          <a:p>
            <a:r>
              <a:rPr kumimoji="1" lang="ja-JP" altLang="en-US" sz="1100" b="1" dirty="0">
                <a:solidFill>
                  <a:srgbClr val="000000"/>
                </a:solidFill>
                <a:latin typeface="+mn-ea"/>
              </a:rPr>
              <a:t>動画例</a:t>
            </a:r>
            <a:endParaRPr kumimoji="1" lang="en-US" altLang="ja-JP" sz="1100" b="1" dirty="0">
              <a:solidFill>
                <a:srgbClr val="000000"/>
              </a:solidFill>
              <a:latin typeface="+mn-ea"/>
            </a:endParaRPr>
          </a:p>
          <a:p>
            <a:r>
              <a:rPr lang="ja-JP" altLang="en-US" sz="1100" b="0" i="0" dirty="0">
                <a:solidFill>
                  <a:srgbClr val="202020"/>
                </a:solidFill>
                <a:effectLst/>
                <a:latin typeface="ヒラギノ角ゴ Pro W3"/>
              </a:rPr>
              <a:t>岐阜県</a:t>
            </a:r>
            <a:endParaRPr lang="en-US" altLang="ja-JP" sz="1100" b="0" i="0" dirty="0">
              <a:solidFill>
                <a:srgbClr val="202020"/>
              </a:solidFill>
              <a:effectLst/>
              <a:latin typeface="ヒラギノ角ゴ Pro W3"/>
            </a:endParaRPr>
          </a:p>
          <a:p>
            <a:r>
              <a:rPr lang="ja-JP" altLang="en-US" sz="1100" b="0" i="0" dirty="0">
                <a:solidFill>
                  <a:srgbClr val="202020"/>
                </a:solidFill>
                <a:effectLst/>
                <a:latin typeface="ヒラギノ角ゴ Pro W3"/>
              </a:rPr>
              <a:t>養老天命反転地</a:t>
            </a:r>
            <a:endParaRPr kumimoji="1" lang="en-US" altLang="ja-JP" sz="1100" dirty="0">
              <a:solidFill>
                <a:srgbClr val="000000"/>
              </a:solidFill>
              <a:latin typeface="+mn-ea"/>
            </a:endParaRPr>
          </a:p>
        </p:txBody>
      </p:sp>
      <p:pic>
        <p:nvPicPr>
          <p:cNvPr id="65" name="図 64">
            <a:extLst>
              <a:ext uri="{FF2B5EF4-FFF2-40B4-BE49-F238E27FC236}">
                <a16:creationId xmlns:a16="http://schemas.microsoft.com/office/drawing/2014/main" id="{170BE3C4-377F-4A1A-B281-8B0570A94B05}"/>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6349692" y="3036114"/>
            <a:ext cx="1162502" cy="1161038"/>
          </a:xfrm>
          <a:prstGeom prst="rect">
            <a:avLst/>
          </a:prstGeom>
        </p:spPr>
      </p:pic>
      <p:sp>
        <p:nvSpPr>
          <p:cNvPr id="66" name="正方形/長方形 65">
            <a:extLst>
              <a:ext uri="{FF2B5EF4-FFF2-40B4-BE49-F238E27FC236}">
                <a16:creationId xmlns:a16="http://schemas.microsoft.com/office/drawing/2014/main" id="{76814358-4769-4E91-BFD2-556C973FF18C}"/>
              </a:ext>
            </a:extLst>
          </p:cNvPr>
          <p:cNvSpPr/>
          <p:nvPr/>
        </p:nvSpPr>
        <p:spPr>
          <a:xfrm>
            <a:off x="1168742" y="5431401"/>
            <a:ext cx="1059455" cy="654090"/>
          </a:xfrm>
          <a:prstGeom prst="rect">
            <a:avLst/>
          </a:prstGeom>
          <a:noFill/>
          <a:ln w="38100">
            <a:solidFill>
              <a:srgbClr val="FF5E7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sp>
        <p:nvSpPr>
          <p:cNvPr id="67" name="矢印: 右 71">
            <a:extLst>
              <a:ext uri="{FF2B5EF4-FFF2-40B4-BE49-F238E27FC236}">
                <a16:creationId xmlns:a16="http://schemas.microsoft.com/office/drawing/2014/main" id="{B4CF1585-FCA8-418B-9F6E-713EB92255D5}"/>
              </a:ext>
            </a:extLst>
          </p:cNvPr>
          <p:cNvSpPr/>
          <p:nvPr/>
        </p:nvSpPr>
        <p:spPr>
          <a:xfrm>
            <a:off x="2228201" y="5473000"/>
            <a:ext cx="659572" cy="515412"/>
          </a:xfrm>
          <a:prstGeom prst="rightArrow">
            <a:avLst>
              <a:gd name="adj1" fmla="val 50000"/>
              <a:gd name="adj2" fmla="val 69089"/>
            </a:avLst>
          </a:prstGeom>
          <a:solidFill>
            <a:srgbClr val="FF5E72"/>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pic>
        <p:nvPicPr>
          <p:cNvPr id="69" name="図 68">
            <a:extLst>
              <a:ext uri="{FF2B5EF4-FFF2-40B4-BE49-F238E27FC236}">
                <a16:creationId xmlns:a16="http://schemas.microsoft.com/office/drawing/2014/main" id="{DAC39BF4-B56A-44F0-B854-142D31B1884E}"/>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3079565" y="4536440"/>
            <a:ext cx="3173915" cy="1783080"/>
          </a:xfrm>
          <a:prstGeom prst="rect">
            <a:avLst/>
          </a:prstGeom>
        </p:spPr>
      </p:pic>
      <p:pic>
        <p:nvPicPr>
          <p:cNvPr id="70" name="図 69">
            <a:extLst>
              <a:ext uri="{FF2B5EF4-FFF2-40B4-BE49-F238E27FC236}">
                <a16:creationId xmlns:a16="http://schemas.microsoft.com/office/drawing/2014/main" id="{5D980B39-4845-41C3-97E6-011EB1F95C8E}"/>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218128" y="5507681"/>
            <a:ext cx="966481" cy="550220"/>
          </a:xfrm>
          <a:prstGeom prst="rect">
            <a:avLst/>
          </a:prstGeom>
        </p:spPr>
      </p:pic>
    </p:spTree>
    <p:extLst>
      <p:ext uri="{BB962C8B-B14F-4D97-AF65-F5344CB8AC3E}">
        <p14:creationId xmlns:p14="http://schemas.microsoft.com/office/powerpoint/2010/main" val="301141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楕円 37">
            <a:extLst>
              <a:ext uri="{FF2B5EF4-FFF2-40B4-BE49-F238E27FC236}">
                <a16:creationId xmlns:a16="http://schemas.microsoft.com/office/drawing/2014/main" id="{3BFA5C53-D339-C648-B68C-86459FF03713}"/>
              </a:ext>
            </a:extLst>
          </p:cNvPr>
          <p:cNvSpPr/>
          <p:nvPr/>
        </p:nvSpPr>
        <p:spPr>
          <a:xfrm>
            <a:off x="6557910" y="1412046"/>
            <a:ext cx="1883517" cy="530712"/>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bg1"/>
              </a:solidFill>
            </a:endParaRPr>
          </a:p>
        </p:txBody>
      </p:sp>
      <p:sp>
        <p:nvSpPr>
          <p:cNvPr id="89" name="楕円 37">
            <a:extLst>
              <a:ext uri="{FF2B5EF4-FFF2-40B4-BE49-F238E27FC236}">
                <a16:creationId xmlns:a16="http://schemas.microsoft.com/office/drawing/2014/main" id="{B52085C3-1DAE-6A4D-AB61-969A4A342C15}"/>
              </a:ext>
            </a:extLst>
          </p:cNvPr>
          <p:cNvSpPr/>
          <p:nvPr/>
        </p:nvSpPr>
        <p:spPr>
          <a:xfrm>
            <a:off x="6557910" y="1996333"/>
            <a:ext cx="1883517" cy="530712"/>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bg1"/>
              </a:solidFill>
            </a:endParaRPr>
          </a:p>
        </p:txBody>
      </p:sp>
      <p:sp>
        <p:nvSpPr>
          <p:cNvPr id="23" name="テキスト ボックス 22">
            <a:extLst>
              <a:ext uri="{FF2B5EF4-FFF2-40B4-BE49-F238E27FC236}">
                <a16:creationId xmlns:a16="http://schemas.microsoft.com/office/drawing/2014/main" id="{1D5E2E4D-DB66-4CF1-B53F-B6E066299CB8}"/>
              </a:ext>
            </a:extLst>
          </p:cNvPr>
          <p:cNvSpPr txBox="1"/>
          <p:nvPr/>
        </p:nvSpPr>
        <p:spPr>
          <a:xfrm>
            <a:off x="438391" y="222610"/>
            <a:ext cx="5120036" cy="276999"/>
          </a:xfrm>
          <a:prstGeom prst="rect">
            <a:avLst/>
          </a:prstGeom>
          <a:noFill/>
        </p:spPr>
        <p:txBody>
          <a:bodyPr wrap="square" lIns="0" tIns="0" rIns="0" bIns="0" rtlCol="0">
            <a:spAutoFit/>
          </a:bodyPr>
          <a:lstStyle/>
          <a:p>
            <a:r>
              <a:rPr kumimoji="1" lang="ja-JP" altLang="en-US" b="1" dirty="0">
                <a:latin typeface="+mj-ea"/>
                <a:ea typeface="+mj-ea"/>
              </a:rPr>
              <a:t>タイアップ動画　無料オプション</a:t>
            </a:r>
          </a:p>
        </p:txBody>
      </p:sp>
      <p:sp>
        <p:nvSpPr>
          <p:cNvPr id="25" name="スライド番号プレースホルダー 12">
            <a:extLst>
              <a:ext uri="{FF2B5EF4-FFF2-40B4-BE49-F238E27FC236}">
                <a16:creationId xmlns:a16="http://schemas.microsoft.com/office/drawing/2014/main" id="{80461C01-E28C-1B4E-AB0E-0C2270ED36B3}"/>
              </a:ext>
            </a:extLst>
          </p:cNvPr>
          <p:cNvSpPr>
            <a:spLocks noGrp="1"/>
          </p:cNvSpPr>
          <p:nvPr>
            <p:ph type="sldNum" sz="quarter" idx="12"/>
          </p:nvPr>
        </p:nvSpPr>
        <p:spPr>
          <a:xfrm>
            <a:off x="7004526" y="6577291"/>
            <a:ext cx="2057400" cy="297235"/>
          </a:xfrm>
          <a:prstGeom prst="rect">
            <a:avLst/>
          </a:prstGeom>
        </p:spPr>
        <p:txBody>
          <a:bodyPr/>
          <a:lstStyle>
            <a:lvl1pPr algn="r">
              <a:defRPr sz="1400" b="1">
                <a:solidFill>
                  <a:schemeClr val="bg1"/>
                </a:solidFill>
              </a:defRPr>
            </a:lvl1pPr>
          </a:lstStyle>
          <a:p>
            <a:fld id="{9D401335-F730-4287-99F3-CA1058D16EE0}" type="slidenum">
              <a:rPr kumimoji="1" lang="ja-JP" altLang="en-US" smtClean="0">
                <a:solidFill>
                  <a:schemeClr val="tx1">
                    <a:lumMod val="65000"/>
                    <a:lumOff val="35000"/>
                  </a:schemeClr>
                </a:solidFill>
              </a:rPr>
              <a:pPr/>
              <a:t>11</a:t>
            </a:fld>
            <a:endParaRPr kumimoji="1" lang="ja-JP" altLang="en-US" dirty="0">
              <a:solidFill>
                <a:schemeClr val="tx1">
                  <a:lumMod val="65000"/>
                  <a:lumOff val="35000"/>
                </a:schemeClr>
              </a:solidFill>
            </a:endParaRPr>
          </a:p>
        </p:txBody>
      </p:sp>
      <p:sp>
        <p:nvSpPr>
          <p:cNvPr id="26" name="テキスト ボックス 25">
            <a:extLst>
              <a:ext uri="{FF2B5EF4-FFF2-40B4-BE49-F238E27FC236}">
                <a16:creationId xmlns:a16="http://schemas.microsoft.com/office/drawing/2014/main" id="{4D59BCE3-EC7A-C149-A251-09422D2B1BC5}"/>
              </a:ext>
            </a:extLst>
          </p:cNvPr>
          <p:cNvSpPr txBox="1"/>
          <p:nvPr/>
        </p:nvSpPr>
        <p:spPr>
          <a:xfrm>
            <a:off x="424847" y="964534"/>
            <a:ext cx="5076315" cy="489878"/>
          </a:xfrm>
          <a:prstGeom prst="rect">
            <a:avLst/>
          </a:prstGeom>
          <a:noFill/>
        </p:spPr>
        <p:txBody>
          <a:bodyPr wrap="square" rtlCol="0">
            <a:spAutoFit/>
          </a:bodyPr>
          <a:lstStyle/>
          <a:p>
            <a:pPr lvl="0">
              <a:lnSpc>
                <a:spcPts val="3100"/>
              </a:lnSpc>
            </a:pPr>
            <a:r>
              <a:rPr kumimoji="1" lang="ja-JP" altLang="en-US" sz="2400" b="1">
                <a:solidFill>
                  <a:schemeClr val="tx1">
                    <a:lumMod val="65000"/>
                    <a:lumOff val="35000"/>
                  </a:schemeClr>
                </a:solidFill>
                <a:latin typeface="+mn-ea"/>
              </a:rPr>
              <a:t>タイアップ動画　二次利用</a:t>
            </a:r>
            <a:r>
              <a:rPr kumimoji="1" lang="ja-JP" altLang="en-US" sz="2400" b="1">
                <a:solidFill>
                  <a:srgbClr val="FF7687"/>
                </a:solidFill>
                <a:latin typeface="+mn-ea"/>
              </a:rPr>
              <a:t>無料</a:t>
            </a:r>
            <a:endParaRPr kumimoji="1" lang="en-US" altLang="ja-JP" sz="2400" b="1" dirty="0">
              <a:solidFill>
                <a:srgbClr val="FF7687"/>
              </a:solidFill>
              <a:latin typeface="+mn-ea"/>
            </a:endParaRPr>
          </a:p>
        </p:txBody>
      </p:sp>
      <p:sp>
        <p:nvSpPr>
          <p:cNvPr id="27" name="正方形/長方形 26">
            <a:extLst>
              <a:ext uri="{FF2B5EF4-FFF2-40B4-BE49-F238E27FC236}">
                <a16:creationId xmlns:a16="http://schemas.microsoft.com/office/drawing/2014/main" id="{CD4CECF5-3F76-EA4C-8777-E43415070513}"/>
              </a:ext>
            </a:extLst>
          </p:cNvPr>
          <p:cNvSpPr/>
          <p:nvPr/>
        </p:nvSpPr>
        <p:spPr>
          <a:xfrm>
            <a:off x="439787" y="1438824"/>
            <a:ext cx="4532386" cy="461665"/>
          </a:xfrm>
          <a:prstGeom prst="rect">
            <a:avLst/>
          </a:prstGeom>
        </p:spPr>
        <p:txBody>
          <a:bodyPr wrap="square">
            <a:spAutoFit/>
          </a:bodyPr>
          <a:lstStyle/>
          <a:p>
            <a:pPr>
              <a:defRPr/>
            </a:pPr>
            <a:r>
              <a:rPr kumimoji="1" lang="ja-JP" altLang="en-US" sz="1200">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１年間、クライアント様のサイトや広告出稿などにご活用いただけます。その他、各種諸条件を合わせてご確認ください。</a:t>
            </a:r>
            <a:endParaRPr lang="ja-JP" altLang="ja-JP" sz="1200">
              <a:solidFill>
                <a:srgbClr val="000000"/>
              </a:solidFill>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28" name="グループ化 27">
            <a:extLst>
              <a:ext uri="{FF2B5EF4-FFF2-40B4-BE49-F238E27FC236}">
                <a16:creationId xmlns:a16="http://schemas.microsoft.com/office/drawing/2014/main" id="{2ADFA5E9-E53C-9F42-A611-562F325B3060}"/>
              </a:ext>
            </a:extLst>
          </p:cNvPr>
          <p:cNvGrpSpPr/>
          <p:nvPr/>
        </p:nvGrpSpPr>
        <p:grpSpPr>
          <a:xfrm>
            <a:off x="5291193" y="754903"/>
            <a:ext cx="947075" cy="1865200"/>
            <a:chOff x="9202720" y="-229797"/>
            <a:chExt cx="3548776" cy="6989074"/>
          </a:xfrm>
        </p:grpSpPr>
        <p:pic>
          <p:nvPicPr>
            <p:cNvPr id="29" name="図 28">
              <a:extLst>
                <a:ext uri="{FF2B5EF4-FFF2-40B4-BE49-F238E27FC236}">
                  <a16:creationId xmlns:a16="http://schemas.microsoft.com/office/drawing/2014/main" id="{FDAF5BFD-2B2E-314D-8FD2-EFA25E746C3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470979" y="308560"/>
              <a:ext cx="3002113" cy="6099754"/>
            </a:xfrm>
            <a:prstGeom prst="rect">
              <a:avLst/>
            </a:prstGeom>
          </p:spPr>
        </p:pic>
        <p:pic>
          <p:nvPicPr>
            <p:cNvPr id="30" name="図 29" descr="モニター, カメラ, オーブン, コンピュータ が含まれている画像&#10;&#10;自動的に生成された説明">
              <a:extLst>
                <a:ext uri="{FF2B5EF4-FFF2-40B4-BE49-F238E27FC236}">
                  <a16:creationId xmlns:a16="http://schemas.microsoft.com/office/drawing/2014/main" id="{C3C204AF-694F-4E47-9670-27295BBCD0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2720" y="-229797"/>
              <a:ext cx="3548776" cy="6989074"/>
            </a:xfrm>
            <a:prstGeom prst="rect">
              <a:avLst/>
            </a:prstGeom>
          </p:spPr>
        </p:pic>
      </p:grpSp>
      <p:sp>
        <p:nvSpPr>
          <p:cNvPr id="38" name="楕円 37">
            <a:extLst>
              <a:ext uri="{FF2B5EF4-FFF2-40B4-BE49-F238E27FC236}">
                <a16:creationId xmlns:a16="http://schemas.microsoft.com/office/drawing/2014/main" id="{E7F1EBF5-2381-4B44-9B34-2DE2BF953A5F}"/>
              </a:ext>
            </a:extLst>
          </p:cNvPr>
          <p:cNvSpPr/>
          <p:nvPr/>
        </p:nvSpPr>
        <p:spPr>
          <a:xfrm>
            <a:off x="6557910" y="827759"/>
            <a:ext cx="1883517" cy="530712"/>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bg1"/>
              </a:solidFill>
            </a:endParaRPr>
          </a:p>
        </p:txBody>
      </p:sp>
      <p:pic>
        <p:nvPicPr>
          <p:cNvPr id="47" name="グラフィックス 46" descr="矢印: 時計回りの曲線">
            <a:extLst>
              <a:ext uri="{FF2B5EF4-FFF2-40B4-BE49-F238E27FC236}">
                <a16:creationId xmlns:a16="http://schemas.microsoft.com/office/drawing/2014/main" id="{B3981DD1-ADFD-4418-942A-863C1F0E135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5879007" y="697222"/>
            <a:ext cx="436805" cy="957305"/>
          </a:xfrm>
          <a:prstGeom prst="rect">
            <a:avLst/>
          </a:prstGeom>
        </p:spPr>
      </p:pic>
      <p:pic>
        <p:nvPicPr>
          <p:cNvPr id="48" name="グラフィックス 47" descr="矢印: 直線">
            <a:extLst>
              <a:ext uri="{FF2B5EF4-FFF2-40B4-BE49-F238E27FC236}">
                <a16:creationId xmlns:a16="http://schemas.microsoft.com/office/drawing/2014/main" id="{07202728-D02F-4FA0-9F20-C6189FEE7FE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5731572" y="1500696"/>
            <a:ext cx="794185" cy="468903"/>
          </a:xfrm>
          <a:prstGeom prst="rect">
            <a:avLst/>
          </a:prstGeom>
        </p:spPr>
      </p:pic>
      <p:pic>
        <p:nvPicPr>
          <p:cNvPr id="49" name="グラフィックス 48" descr="戻る">
            <a:extLst>
              <a:ext uri="{FF2B5EF4-FFF2-40B4-BE49-F238E27FC236}">
                <a16:creationId xmlns:a16="http://schemas.microsoft.com/office/drawing/2014/main" id="{897B1BA6-382F-4010-BC86-A6057AF870B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5746290" y="2066488"/>
            <a:ext cx="829773" cy="436805"/>
          </a:xfrm>
          <a:prstGeom prst="rect">
            <a:avLst/>
          </a:prstGeom>
        </p:spPr>
      </p:pic>
      <p:sp>
        <p:nvSpPr>
          <p:cNvPr id="50" name="正方形/長方形 49">
            <a:extLst>
              <a:ext uri="{FF2B5EF4-FFF2-40B4-BE49-F238E27FC236}">
                <a16:creationId xmlns:a16="http://schemas.microsoft.com/office/drawing/2014/main" id="{16012B3E-1536-474D-9C1C-D12C1AD57DB9}"/>
              </a:ext>
            </a:extLst>
          </p:cNvPr>
          <p:cNvSpPr/>
          <p:nvPr/>
        </p:nvSpPr>
        <p:spPr>
          <a:xfrm>
            <a:off x="6654458" y="1485857"/>
            <a:ext cx="1708015" cy="388568"/>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ja-JP" altLang="en-US" sz="1400" i="0" u="none" strike="noStrike" kern="1200" cap="none" spc="0" normalizeH="0" baseline="0" noProof="0">
                <a:ln>
                  <a:noFill/>
                </a:ln>
                <a:solidFill>
                  <a:srgbClr val="000000"/>
                </a:solidFill>
                <a:effectLst/>
                <a:uLnTx/>
                <a:uFillTx/>
                <a:latin typeface="+mn-ea"/>
                <a:cs typeface="+mn-cs"/>
              </a:rPr>
              <a:t>外部</a:t>
            </a:r>
            <a:r>
              <a:rPr kumimoji="0" lang="en-US" altLang="ja-JP" sz="1400" i="0" u="none" strike="noStrike" kern="1200" cap="none" spc="0" normalizeH="0" baseline="0" noProof="0" dirty="0">
                <a:ln>
                  <a:noFill/>
                </a:ln>
                <a:solidFill>
                  <a:srgbClr val="000000"/>
                </a:solidFill>
                <a:effectLst/>
                <a:uLnTx/>
                <a:uFillTx/>
                <a:latin typeface="+mn-ea"/>
                <a:cs typeface="+mn-cs"/>
              </a:rPr>
              <a:t> </a:t>
            </a:r>
            <a:r>
              <a:rPr kumimoji="0" lang="ja-JP" altLang="en-US" sz="1400" i="0" u="none" strike="noStrike" kern="1200" cap="none" spc="0" normalizeH="0" baseline="0" noProof="0">
                <a:ln>
                  <a:noFill/>
                </a:ln>
                <a:solidFill>
                  <a:srgbClr val="000000"/>
                </a:solidFill>
                <a:effectLst/>
                <a:uLnTx/>
                <a:uFillTx/>
                <a:latin typeface="+mn-ea"/>
                <a:cs typeface="+mn-cs"/>
              </a:rPr>
              <a:t>動画バナー</a:t>
            </a:r>
            <a:endParaRPr kumimoji="0" lang="en-US" altLang="ja-JP" sz="1400" i="0" u="none" strike="noStrike" kern="1200" cap="none" spc="0" normalizeH="0" baseline="0" noProof="0" dirty="0">
              <a:ln>
                <a:noFill/>
              </a:ln>
              <a:solidFill>
                <a:srgbClr val="000000"/>
              </a:solidFill>
              <a:effectLst/>
              <a:uLnTx/>
              <a:uFillTx/>
              <a:latin typeface="+mn-ea"/>
              <a:cs typeface="+mn-cs"/>
            </a:endParaRPr>
          </a:p>
        </p:txBody>
      </p:sp>
      <p:sp>
        <p:nvSpPr>
          <p:cNvPr id="53" name="正方形/長方形 52">
            <a:extLst>
              <a:ext uri="{FF2B5EF4-FFF2-40B4-BE49-F238E27FC236}">
                <a16:creationId xmlns:a16="http://schemas.microsoft.com/office/drawing/2014/main" id="{3619EE12-8C1E-445C-BF12-A4CD47732E68}"/>
              </a:ext>
            </a:extLst>
          </p:cNvPr>
          <p:cNvSpPr/>
          <p:nvPr/>
        </p:nvSpPr>
        <p:spPr>
          <a:xfrm>
            <a:off x="6285420" y="829177"/>
            <a:ext cx="2378355" cy="523220"/>
          </a:xfrm>
          <a:prstGeom prst="rect">
            <a:avLst/>
          </a:prstGeom>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r>
              <a:rPr lang="ja-JP" altLang="en-US" sz="1400" dirty="0">
                <a:solidFill>
                  <a:srgbClr val="000000"/>
                </a:solidFill>
                <a:latin typeface="+mn-ea"/>
              </a:rPr>
              <a:t>クライアント様</a:t>
            </a:r>
            <a:endParaRPr lang="en-US" altLang="ja-JP" sz="1400" dirty="0">
              <a:solidFill>
                <a:srgbClr val="000000"/>
              </a:solidFill>
              <a:latin typeface="+mn-ea"/>
            </a:endParaRPr>
          </a:p>
          <a:p>
            <a:pPr marL="0" marR="0" lvl="0" indent="0" algn="ctr" defTabSz="457200" rtl="0" eaLnBrk="1" fontAlgn="auto" latinLnBrk="0" hangingPunct="1">
              <a:spcBef>
                <a:spcPts val="0"/>
              </a:spcBef>
              <a:spcAft>
                <a:spcPts val="0"/>
              </a:spcAft>
              <a:buClrTx/>
              <a:buSzTx/>
              <a:buFontTx/>
              <a:buNone/>
              <a:tabLst/>
              <a:defRPr/>
            </a:pPr>
            <a:r>
              <a:rPr lang="ja-JP" altLang="en-US" sz="1400" dirty="0">
                <a:solidFill>
                  <a:srgbClr val="000000"/>
                </a:solidFill>
                <a:latin typeface="+mn-ea"/>
              </a:rPr>
              <a:t>各種</a:t>
            </a:r>
            <a:r>
              <a:rPr lang="en-US" altLang="ja-JP" sz="1400" dirty="0">
                <a:solidFill>
                  <a:srgbClr val="000000"/>
                </a:solidFill>
                <a:latin typeface="+mn-ea"/>
              </a:rPr>
              <a:t>WEB</a:t>
            </a:r>
            <a:r>
              <a:rPr lang="ja-JP" altLang="en-US" sz="1400" dirty="0">
                <a:solidFill>
                  <a:srgbClr val="000000"/>
                </a:solidFill>
                <a:latin typeface="+mn-ea"/>
              </a:rPr>
              <a:t>媒体・</a:t>
            </a:r>
            <a:r>
              <a:rPr lang="en-US" altLang="ja-JP" sz="1400" dirty="0">
                <a:solidFill>
                  <a:srgbClr val="000000"/>
                </a:solidFill>
                <a:latin typeface="+mn-ea"/>
              </a:rPr>
              <a:t>SNS</a:t>
            </a:r>
          </a:p>
        </p:txBody>
      </p:sp>
      <p:sp>
        <p:nvSpPr>
          <p:cNvPr id="54" name="正方形/長方形 53">
            <a:extLst>
              <a:ext uri="{FF2B5EF4-FFF2-40B4-BE49-F238E27FC236}">
                <a16:creationId xmlns:a16="http://schemas.microsoft.com/office/drawing/2014/main" id="{F8B1F1C0-5EAD-4F32-AC51-D344D037AB6B}"/>
              </a:ext>
            </a:extLst>
          </p:cNvPr>
          <p:cNvSpPr/>
          <p:nvPr/>
        </p:nvSpPr>
        <p:spPr>
          <a:xfrm>
            <a:off x="6558759" y="2152247"/>
            <a:ext cx="1831676" cy="307777"/>
          </a:xfrm>
          <a:prstGeom prst="rect">
            <a:avLst/>
          </a:prstGeom>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r>
              <a:rPr lang="ja-JP" altLang="en-US" sz="1400" dirty="0">
                <a:solidFill>
                  <a:srgbClr val="000000"/>
                </a:solidFill>
                <a:latin typeface="+mn-ea"/>
              </a:rPr>
              <a:t>外部サイネージなど</a:t>
            </a:r>
            <a:endParaRPr lang="en-US" altLang="ja-JP" sz="1400" dirty="0">
              <a:solidFill>
                <a:srgbClr val="000000"/>
              </a:solidFill>
              <a:latin typeface="+mn-ea"/>
            </a:endParaRPr>
          </a:p>
        </p:txBody>
      </p:sp>
      <p:sp>
        <p:nvSpPr>
          <p:cNvPr id="31" name="正方形/長方形 30">
            <a:extLst>
              <a:ext uri="{FF2B5EF4-FFF2-40B4-BE49-F238E27FC236}">
                <a16:creationId xmlns:a16="http://schemas.microsoft.com/office/drawing/2014/main" id="{9B3048C9-3A8C-6D4B-AFBD-83A52C8EA0A3}"/>
              </a:ext>
            </a:extLst>
          </p:cNvPr>
          <p:cNvSpPr/>
          <p:nvPr/>
        </p:nvSpPr>
        <p:spPr>
          <a:xfrm>
            <a:off x="5929385" y="3112007"/>
            <a:ext cx="2216938" cy="242992"/>
          </a:xfrm>
          <a:prstGeom prst="rect">
            <a:avLst/>
          </a:prstGeom>
          <a:solidFill>
            <a:srgbClr val="FF7687"/>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1200" b="1" dirty="0">
              <a:solidFill>
                <a:schemeClr val="bg1"/>
              </a:solidFill>
              <a:latin typeface="Meiryo" charset="-128"/>
              <a:ea typeface="Meiryo" charset="-128"/>
              <a:cs typeface="Meiryo" charset="-128"/>
            </a:endParaRPr>
          </a:p>
        </p:txBody>
      </p:sp>
      <p:sp>
        <p:nvSpPr>
          <p:cNvPr id="32" name="正方形/長方形 31">
            <a:extLst>
              <a:ext uri="{FF2B5EF4-FFF2-40B4-BE49-F238E27FC236}">
                <a16:creationId xmlns:a16="http://schemas.microsoft.com/office/drawing/2014/main" id="{07A2CAAA-4626-7248-B3BE-CF11CE59FFC0}"/>
              </a:ext>
            </a:extLst>
          </p:cNvPr>
          <p:cNvSpPr/>
          <p:nvPr/>
        </p:nvSpPr>
        <p:spPr>
          <a:xfrm>
            <a:off x="5899707" y="3106903"/>
            <a:ext cx="2007478" cy="275086"/>
          </a:xfrm>
          <a:prstGeom prst="rect">
            <a:avLst/>
          </a:prstGeom>
        </p:spPr>
        <p:txBody>
          <a:bodyPr wrap="square">
            <a:spAutoFit/>
          </a:bodyPr>
          <a:lstStyle/>
          <a:p>
            <a:r>
              <a:rPr lang="ja-JP" altLang="en-US" sz="1400" b="1" dirty="0">
                <a:solidFill>
                  <a:schemeClr val="bg1"/>
                </a:solidFill>
                <a:latin typeface="メイリオ" panose="020B0604030504040204" pitchFamily="50" charset="-128"/>
                <a:ea typeface="メイリオ" panose="020B0604030504040204" pitchFamily="50" charset="-128"/>
              </a:rPr>
              <a:t>公式</a:t>
            </a:r>
            <a:r>
              <a:rPr lang="en-US" altLang="ja-JP" sz="1400" b="1" dirty="0">
                <a:solidFill>
                  <a:schemeClr val="bg1"/>
                </a:solidFill>
                <a:latin typeface="メイリオ" panose="020B0604030504040204" pitchFamily="50" charset="-128"/>
                <a:ea typeface="メイリオ" panose="020B0604030504040204" pitchFamily="50" charset="-128"/>
              </a:rPr>
              <a:t>SNS</a:t>
            </a:r>
            <a:endParaRPr lang="ja-JP" altLang="ja-JP" sz="1400" b="1" dirty="0">
              <a:solidFill>
                <a:schemeClr val="bg1"/>
              </a:solidFill>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07770A9E-12B3-1A48-9F9D-DF8CAB39819C}"/>
              </a:ext>
            </a:extLst>
          </p:cNvPr>
          <p:cNvSpPr/>
          <p:nvPr/>
        </p:nvSpPr>
        <p:spPr>
          <a:xfrm>
            <a:off x="5924298" y="3112007"/>
            <a:ext cx="2216933" cy="2880997"/>
          </a:xfrm>
          <a:prstGeom prst="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sp>
        <p:nvSpPr>
          <p:cNvPr id="34" name="正方形/長方形 33">
            <a:extLst>
              <a:ext uri="{FF2B5EF4-FFF2-40B4-BE49-F238E27FC236}">
                <a16:creationId xmlns:a16="http://schemas.microsoft.com/office/drawing/2014/main" id="{92388577-4C6E-4740-8566-A65EE2F9FF85}"/>
              </a:ext>
            </a:extLst>
          </p:cNvPr>
          <p:cNvSpPr/>
          <p:nvPr/>
        </p:nvSpPr>
        <p:spPr>
          <a:xfrm>
            <a:off x="1062110" y="3112007"/>
            <a:ext cx="2216938" cy="242992"/>
          </a:xfrm>
          <a:prstGeom prst="rect">
            <a:avLst/>
          </a:prstGeom>
          <a:solidFill>
            <a:srgbClr val="FF7687"/>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1200" b="1" dirty="0">
              <a:solidFill>
                <a:schemeClr val="bg1"/>
              </a:solidFill>
              <a:latin typeface="Meiryo" charset="-128"/>
              <a:ea typeface="Meiryo" charset="-128"/>
              <a:cs typeface="Meiryo" charset="-128"/>
            </a:endParaRPr>
          </a:p>
        </p:txBody>
      </p:sp>
      <p:grpSp>
        <p:nvGrpSpPr>
          <p:cNvPr id="56" name="グループ化 55">
            <a:extLst>
              <a:ext uri="{FF2B5EF4-FFF2-40B4-BE49-F238E27FC236}">
                <a16:creationId xmlns:a16="http://schemas.microsoft.com/office/drawing/2014/main" id="{974088F9-C7DF-7647-8DFA-BD83004602CF}"/>
              </a:ext>
            </a:extLst>
          </p:cNvPr>
          <p:cNvGrpSpPr/>
          <p:nvPr/>
        </p:nvGrpSpPr>
        <p:grpSpPr>
          <a:xfrm>
            <a:off x="1062110" y="3445956"/>
            <a:ext cx="2216934" cy="2520107"/>
            <a:chOff x="259055" y="575116"/>
            <a:chExt cx="5438194" cy="6181888"/>
          </a:xfrm>
        </p:grpSpPr>
        <p:pic>
          <p:nvPicPr>
            <p:cNvPr id="58" name="図 57">
              <a:extLst>
                <a:ext uri="{FF2B5EF4-FFF2-40B4-BE49-F238E27FC236}">
                  <a16:creationId xmlns:a16="http://schemas.microsoft.com/office/drawing/2014/main" id="{EB73A7D8-FFE2-1846-BD8D-8A617ECE8A0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59055" y="575116"/>
              <a:ext cx="5438194" cy="3349376"/>
            </a:xfrm>
            <a:prstGeom prst="rect">
              <a:avLst/>
            </a:prstGeom>
          </p:spPr>
        </p:pic>
        <p:pic>
          <p:nvPicPr>
            <p:cNvPr id="59" name="図 58">
              <a:extLst>
                <a:ext uri="{FF2B5EF4-FFF2-40B4-BE49-F238E27FC236}">
                  <a16:creationId xmlns:a16="http://schemas.microsoft.com/office/drawing/2014/main" id="{3E48B10A-8FFA-3A46-8CCD-E8C32F459D2B}"/>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59055" y="3924492"/>
              <a:ext cx="5438194" cy="2832512"/>
            </a:xfrm>
            <a:prstGeom prst="rect">
              <a:avLst/>
            </a:prstGeom>
          </p:spPr>
        </p:pic>
      </p:grpSp>
      <p:sp>
        <p:nvSpPr>
          <p:cNvPr id="57" name="正方形/長方形 56">
            <a:extLst>
              <a:ext uri="{FF2B5EF4-FFF2-40B4-BE49-F238E27FC236}">
                <a16:creationId xmlns:a16="http://schemas.microsoft.com/office/drawing/2014/main" id="{F614C984-8F95-D84C-8143-0D407A19F2DB}"/>
              </a:ext>
            </a:extLst>
          </p:cNvPr>
          <p:cNvSpPr/>
          <p:nvPr/>
        </p:nvSpPr>
        <p:spPr>
          <a:xfrm>
            <a:off x="2080550" y="4811362"/>
            <a:ext cx="503204" cy="549816"/>
          </a:xfrm>
          <a:prstGeom prst="rect">
            <a:avLst/>
          </a:prstGeom>
          <a:noFill/>
          <a:ln w="38100">
            <a:solidFill>
              <a:srgbClr val="FF5E7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sp>
        <p:nvSpPr>
          <p:cNvPr id="60" name="正方形/長方形 59">
            <a:extLst>
              <a:ext uri="{FF2B5EF4-FFF2-40B4-BE49-F238E27FC236}">
                <a16:creationId xmlns:a16="http://schemas.microsoft.com/office/drawing/2014/main" id="{303B4B3D-962C-BF4E-8662-7DEDC4225B18}"/>
              </a:ext>
            </a:extLst>
          </p:cNvPr>
          <p:cNvSpPr/>
          <p:nvPr/>
        </p:nvSpPr>
        <p:spPr>
          <a:xfrm>
            <a:off x="1032432" y="3121064"/>
            <a:ext cx="2007477" cy="275086"/>
          </a:xfrm>
          <a:prstGeom prst="rect">
            <a:avLst/>
          </a:prstGeom>
        </p:spPr>
        <p:txBody>
          <a:bodyPr wrap="square">
            <a:spAutoFit/>
          </a:bodyPr>
          <a:lstStyle/>
          <a:p>
            <a:r>
              <a:rPr lang="ja-JP" altLang="en-US" sz="1400" b="1" dirty="0">
                <a:solidFill>
                  <a:schemeClr val="bg1"/>
                </a:solidFill>
                <a:latin typeface="メイリオ" panose="020B0604030504040204" pitchFamily="50" charset="-128"/>
                <a:ea typeface="メイリオ" panose="020B0604030504040204" pitchFamily="50" charset="-128"/>
              </a:rPr>
              <a:t>サイトトップページ</a:t>
            </a:r>
            <a:endParaRPr lang="ja-JP" altLang="ja-JP" sz="1400" b="1" dirty="0">
              <a:solidFill>
                <a:schemeClr val="bg1"/>
              </a:solidFill>
              <a:latin typeface="メイリオ" panose="020B0604030504040204" pitchFamily="50" charset="-128"/>
              <a:ea typeface="メイリオ" panose="020B0604030504040204" pitchFamily="50" charset="-128"/>
            </a:endParaRPr>
          </a:p>
        </p:txBody>
      </p:sp>
      <p:sp>
        <p:nvSpPr>
          <p:cNvPr id="61" name="正方形/長方形 60">
            <a:extLst>
              <a:ext uri="{FF2B5EF4-FFF2-40B4-BE49-F238E27FC236}">
                <a16:creationId xmlns:a16="http://schemas.microsoft.com/office/drawing/2014/main" id="{5952C0CA-5631-A545-B085-7D4F249DA20E}"/>
              </a:ext>
            </a:extLst>
          </p:cNvPr>
          <p:cNvSpPr/>
          <p:nvPr/>
        </p:nvSpPr>
        <p:spPr>
          <a:xfrm>
            <a:off x="1057208" y="3112007"/>
            <a:ext cx="2216933" cy="2850547"/>
          </a:xfrm>
          <a:prstGeom prst="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pic>
        <p:nvPicPr>
          <p:cNvPr id="62" name="図 61">
            <a:extLst>
              <a:ext uri="{FF2B5EF4-FFF2-40B4-BE49-F238E27FC236}">
                <a16:creationId xmlns:a16="http://schemas.microsoft.com/office/drawing/2014/main" id="{41D84168-BFDD-614F-8932-C6E691E5A5F8}"/>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3500325" y="3375501"/>
            <a:ext cx="2229371" cy="1543177"/>
          </a:xfrm>
          <a:prstGeom prst="rect">
            <a:avLst/>
          </a:prstGeom>
        </p:spPr>
      </p:pic>
      <p:sp>
        <p:nvSpPr>
          <p:cNvPr id="63" name="正方形/長方形 62">
            <a:extLst>
              <a:ext uri="{FF2B5EF4-FFF2-40B4-BE49-F238E27FC236}">
                <a16:creationId xmlns:a16="http://schemas.microsoft.com/office/drawing/2014/main" id="{1C87A32C-1761-C74C-990E-3DD0D9E3508E}"/>
              </a:ext>
            </a:extLst>
          </p:cNvPr>
          <p:cNvSpPr/>
          <p:nvPr/>
        </p:nvSpPr>
        <p:spPr>
          <a:xfrm>
            <a:off x="3515429" y="3112007"/>
            <a:ext cx="2216934" cy="242992"/>
          </a:xfrm>
          <a:prstGeom prst="rect">
            <a:avLst/>
          </a:prstGeom>
          <a:solidFill>
            <a:srgbClr val="FF7687"/>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1200" b="1" dirty="0">
              <a:solidFill>
                <a:schemeClr val="bg1"/>
              </a:solidFill>
              <a:latin typeface="Meiryo" charset="-128"/>
              <a:ea typeface="Meiryo" charset="-128"/>
              <a:cs typeface="Meiryo" charset="-128"/>
            </a:endParaRPr>
          </a:p>
        </p:txBody>
      </p:sp>
      <p:sp>
        <p:nvSpPr>
          <p:cNvPr id="64" name="正方形/長方形 63">
            <a:extLst>
              <a:ext uri="{FF2B5EF4-FFF2-40B4-BE49-F238E27FC236}">
                <a16:creationId xmlns:a16="http://schemas.microsoft.com/office/drawing/2014/main" id="{D9AAC4DF-18ED-FA47-9C71-C1C0920D8EF8}"/>
              </a:ext>
            </a:extLst>
          </p:cNvPr>
          <p:cNvSpPr/>
          <p:nvPr/>
        </p:nvSpPr>
        <p:spPr>
          <a:xfrm>
            <a:off x="3489071" y="3124511"/>
            <a:ext cx="2007478" cy="307777"/>
          </a:xfrm>
          <a:prstGeom prst="rect">
            <a:avLst/>
          </a:prstGeom>
        </p:spPr>
        <p:txBody>
          <a:bodyPr wrap="square">
            <a:spAutoFit/>
          </a:bodyPr>
          <a:lstStyle/>
          <a:p>
            <a:r>
              <a:rPr lang="ja-JP" altLang="en-US" sz="1400" b="1" dirty="0">
                <a:solidFill>
                  <a:schemeClr val="bg1"/>
                </a:solidFill>
                <a:latin typeface="メイリオ" panose="020B0604030504040204" pitchFamily="50" charset="-128"/>
                <a:ea typeface="メイリオ" panose="020B0604030504040204" pitchFamily="50" charset="-128"/>
              </a:rPr>
              <a:t>タイアップ動画ページ</a:t>
            </a:r>
            <a:endParaRPr lang="ja-JP" altLang="ja-JP" sz="1400" b="1" dirty="0">
              <a:solidFill>
                <a:schemeClr val="bg1"/>
              </a:solidFill>
              <a:latin typeface="メイリオ" panose="020B0604030504040204" pitchFamily="50" charset="-128"/>
              <a:ea typeface="メイリオ" panose="020B0604030504040204" pitchFamily="50" charset="-128"/>
            </a:endParaRPr>
          </a:p>
        </p:txBody>
      </p:sp>
      <p:pic>
        <p:nvPicPr>
          <p:cNvPr id="65" name="図 64">
            <a:extLst>
              <a:ext uri="{FF2B5EF4-FFF2-40B4-BE49-F238E27FC236}">
                <a16:creationId xmlns:a16="http://schemas.microsoft.com/office/drawing/2014/main" id="{5361D84B-204D-5847-BE22-77C57A87923A}"/>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3508409" y="4911659"/>
            <a:ext cx="2216934" cy="1069827"/>
          </a:xfrm>
          <a:prstGeom prst="rect">
            <a:avLst/>
          </a:prstGeom>
        </p:spPr>
      </p:pic>
      <p:sp>
        <p:nvSpPr>
          <p:cNvPr id="66" name="正方形/長方形 65">
            <a:extLst>
              <a:ext uri="{FF2B5EF4-FFF2-40B4-BE49-F238E27FC236}">
                <a16:creationId xmlns:a16="http://schemas.microsoft.com/office/drawing/2014/main" id="{40ACD9CB-C1E1-9044-9067-52B025483D26}"/>
              </a:ext>
            </a:extLst>
          </p:cNvPr>
          <p:cNvSpPr/>
          <p:nvPr/>
        </p:nvSpPr>
        <p:spPr>
          <a:xfrm>
            <a:off x="3510911" y="3112008"/>
            <a:ext cx="2216934" cy="2869478"/>
          </a:xfrm>
          <a:prstGeom prst="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sp>
        <p:nvSpPr>
          <p:cNvPr id="67" name="テキスト ボックス 66">
            <a:extLst>
              <a:ext uri="{FF2B5EF4-FFF2-40B4-BE49-F238E27FC236}">
                <a16:creationId xmlns:a16="http://schemas.microsoft.com/office/drawing/2014/main" id="{2B2E3B5E-EB7D-0D41-BC26-8D5A43D90D06}"/>
              </a:ext>
            </a:extLst>
          </p:cNvPr>
          <p:cNvSpPr txBox="1"/>
          <p:nvPr/>
        </p:nvSpPr>
        <p:spPr>
          <a:xfrm>
            <a:off x="5985548" y="3421611"/>
            <a:ext cx="2107045" cy="922688"/>
          </a:xfrm>
          <a:prstGeom prst="rect">
            <a:avLst/>
          </a:prstGeom>
          <a:noFill/>
        </p:spPr>
        <p:txBody>
          <a:bodyPr wrap="square" rtlCol="0">
            <a:spAutoFit/>
          </a:bodyPr>
          <a:lstStyle/>
          <a:p>
            <a:pPr>
              <a:lnSpc>
                <a:spcPts val="1300"/>
              </a:lnSpc>
            </a:pPr>
            <a:r>
              <a:rPr kumimoji="1" lang="ja-JP" altLang="en-US" sz="1000" dirty="0"/>
              <a:t>媒体の</a:t>
            </a:r>
            <a:r>
              <a:rPr kumimoji="1" lang="en-US" altLang="ja-JP" sz="1000" dirty="0"/>
              <a:t>SNS</a:t>
            </a:r>
            <a:r>
              <a:rPr kumimoji="1" lang="ja-JP" altLang="en-US" sz="1000" dirty="0"/>
              <a:t>アカウントを活用し、タイアップ動画のご紹介投稿を</a:t>
            </a:r>
            <a:r>
              <a:rPr kumimoji="1" lang="ja-JP" altLang="en-US" sz="1000"/>
              <a:t>行います。ロイヤリティ</a:t>
            </a:r>
            <a:r>
              <a:rPr kumimoji="1" lang="ja-JP" altLang="en-US" sz="1000" dirty="0"/>
              <a:t>の高いユーザーにリーチできるとともに</a:t>
            </a:r>
            <a:r>
              <a:rPr kumimoji="1" lang="en-US" altLang="ja-JP" sz="1000" dirty="0"/>
              <a:t>SNS</a:t>
            </a:r>
            <a:r>
              <a:rPr kumimoji="1" lang="ja-JP" altLang="en-US" sz="1000" dirty="0"/>
              <a:t>上での拡散が期待できます。</a:t>
            </a:r>
          </a:p>
        </p:txBody>
      </p:sp>
      <p:sp>
        <p:nvSpPr>
          <p:cNvPr id="68" name="正方形/長方形 67">
            <a:extLst>
              <a:ext uri="{FF2B5EF4-FFF2-40B4-BE49-F238E27FC236}">
                <a16:creationId xmlns:a16="http://schemas.microsoft.com/office/drawing/2014/main" id="{3FC3D4E6-4D47-414B-8BA8-BFE3E217D121}"/>
              </a:ext>
            </a:extLst>
          </p:cNvPr>
          <p:cNvSpPr/>
          <p:nvPr/>
        </p:nvSpPr>
        <p:spPr>
          <a:xfrm>
            <a:off x="6079792" y="4419327"/>
            <a:ext cx="933837" cy="271869"/>
          </a:xfrm>
          <a:prstGeom prst="rect">
            <a:avLst/>
          </a:prstGeom>
        </p:spPr>
        <p:txBody>
          <a:bodyPr wrap="square">
            <a:spAutoFit/>
          </a:bodyPr>
          <a:lstStyle/>
          <a:p>
            <a:pPr algn="r">
              <a:lnSpc>
                <a:spcPts val="1400"/>
              </a:lnSpc>
              <a:spcAft>
                <a:spcPts val="0"/>
              </a:spcAft>
            </a:pPr>
            <a:r>
              <a:rPr lang="en-US" altLang="ja-JP" sz="1050" b="1" kern="100" dirty="0">
                <a:solidFill>
                  <a:schemeClr val="bg2">
                    <a:lumMod val="25000"/>
                  </a:schemeClr>
                </a:solidFill>
                <a:latin typeface="+mn-ea"/>
                <a:cs typeface="Courier New" panose="02070309020205020404" pitchFamily="49" charset="0"/>
              </a:rPr>
              <a:t>17,000</a:t>
            </a:r>
            <a:endParaRPr lang="ja-JP" altLang="ja-JP" sz="1050" b="1" kern="100" dirty="0">
              <a:solidFill>
                <a:schemeClr val="bg2">
                  <a:lumMod val="25000"/>
                </a:schemeClr>
              </a:solidFill>
              <a:latin typeface="+mn-ea"/>
              <a:cs typeface="Courier New" panose="02070309020205020404" pitchFamily="49" charset="0"/>
            </a:endParaRPr>
          </a:p>
        </p:txBody>
      </p:sp>
      <p:grpSp>
        <p:nvGrpSpPr>
          <p:cNvPr id="71" name="グループ化 70">
            <a:extLst>
              <a:ext uri="{FF2B5EF4-FFF2-40B4-BE49-F238E27FC236}">
                <a16:creationId xmlns:a16="http://schemas.microsoft.com/office/drawing/2014/main" id="{D64CE5FB-ED78-0C41-9063-F824EAFACB42}"/>
              </a:ext>
            </a:extLst>
          </p:cNvPr>
          <p:cNvGrpSpPr/>
          <p:nvPr/>
        </p:nvGrpSpPr>
        <p:grpSpPr>
          <a:xfrm>
            <a:off x="6197338" y="4671679"/>
            <a:ext cx="632807" cy="1246272"/>
            <a:chOff x="4988142" y="969480"/>
            <a:chExt cx="2602918" cy="5126271"/>
          </a:xfrm>
        </p:grpSpPr>
        <p:pic>
          <p:nvPicPr>
            <p:cNvPr id="72" name="図 71">
              <a:extLst>
                <a:ext uri="{FF2B5EF4-FFF2-40B4-BE49-F238E27FC236}">
                  <a16:creationId xmlns:a16="http://schemas.microsoft.com/office/drawing/2014/main" id="{E58BCE3B-3C0F-CA4D-88B1-DB6756530CCA}"/>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5177302" y="1351525"/>
              <a:ext cx="2225888" cy="4523293"/>
            </a:xfrm>
            <a:prstGeom prst="rect">
              <a:avLst/>
            </a:prstGeom>
          </p:spPr>
        </p:pic>
        <p:pic>
          <p:nvPicPr>
            <p:cNvPr id="73" name="図 72" descr="モニター, カメラ, オーブン, コンピュータ が含まれている画像&#10;&#10;自動的に生成された説明">
              <a:extLst>
                <a:ext uri="{FF2B5EF4-FFF2-40B4-BE49-F238E27FC236}">
                  <a16:creationId xmlns:a16="http://schemas.microsoft.com/office/drawing/2014/main" id="{8879C3E8-84AE-5D4D-A623-9B02B12F925D}"/>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988142" y="969480"/>
              <a:ext cx="2602918" cy="5126271"/>
            </a:xfrm>
            <a:prstGeom prst="rect">
              <a:avLst/>
            </a:prstGeom>
          </p:spPr>
        </p:pic>
      </p:grpSp>
      <p:grpSp>
        <p:nvGrpSpPr>
          <p:cNvPr id="74" name="グループ化 73">
            <a:extLst>
              <a:ext uri="{FF2B5EF4-FFF2-40B4-BE49-F238E27FC236}">
                <a16:creationId xmlns:a16="http://schemas.microsoft.com/office/drawing/2014/main" id="{89496B1F-19DD-7745-A2AD-D77D5F12180B}"/>
              </a:ext>
            </a:extLst>
          </p:cNvPr>
          <p:cNvGrpSpPr/>
          <p:nvPr/>
        </p:nvGrpSpPr>
        <p:grpSpPr>
          <a:xfrm>
            <a:off x="7277108" y="4671678"/>
            <a:ext cx="632807" cy="1246272"/>
            <a:chOff x="7286461" y="4835388"/>
            <a:chExt cx="770015" cy="1516493"/>
          </a:xfrm>
        </p:grpSpPr>
        <p:pic>
          <p:nvPicPr>
            <p:cNvPr id="75" name="図 74">
              <a:extLst>
                <a:ext uri="{FF2B5EF4-FFF2-40B4-BE49-F238E27FC236}">
                  <a16:creationId xmlns:a16="http://schemas.microsoft.com/office/drawing/2014/main" id="{F8D4B6BA-A550-7843-8535-6B0D5448F3AB}"/>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7338477" y="4932123"/>
              <a:ext cx="658470" cy="1349259"/>
            </a:xfrm>
            <a:prstGeom prst="rect">
              <a:avLst/>
            </a:prstGeom>
          </p:spPr>
        </p:pic>
        <p:pic>
          <p:nvPicPr>
            <p:cNvPr id="76" name="図 75" descr="モニター, カメラ, オーブン, コンピュータ が含まれている画像&#10;&#10;自動的に生成された説明">
              <a:extLst>
                <a:ext uri="{FF2B5EF4-FFF2-40B4-BE49-F238E27FC236}">
                  <a16:creationId xmlns:a16="http://schemas.microsoft.com/office/drawing/2014/main" id="{1A7A1F13-ABA7-2444-9E2A-16E80149AFAE}"/>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286461" y="4835388"/>
              <a:ext cx="770015" cy="1516493"/>
            </a:xfrm>
            <a:prstGeom prst="rect">
              <a:avLst/>
            </a:prstGeom>
          </p:spPr>
        </p:pic>
      </p:grpSp>
      <p:sp>
        <p:nvSpPr>
          <p:cNvPr id="77" name="矢印: 右 70">
            <a:extLst>
              <a:ext uri="{FF2B5EF4-FFF2-40B4-BE49-F238E27FC236}">
                <a16:creationId xmlns:a16="http://schemas.microsoft.com/office/drawing/2014/main" id="{6577DCDB-B871-6D43-BD11-A41CA3018A70}"/>
              </a:ext>
            </a:extLst>
          </p:cNvPr>
          <p:cNvSpPr/>
          <p:nvPr/>
        </p:nvSpPr>
        <p:spPr>
          <a:xfrm rot="10800000">
            <a:off x="5564454" y="4565725"/>
            <a:ext cx="309508" cy="507116"/>
          </a:xfrm>
          <a:prstGeom prst="rightArrow">
            <a:avLst>
              <a:gd name="adj1" fmla="val 50000"/>
              <a:gd name="adj2" fmla="val 69089"/>
            </a:avLst>
          </a:prstGeom>
          <a:solidFill>
            <a:srgbClr val="FF7687"/>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sp>
        <p:nvSpPr>
          <p:cNvPr id="78" name="矢印: 右 71">
            <a:extLst>
              <a:ext uri="{FF2B5EF4-FFF2-40B4-BE49-F238E27FC236}">
                <a16:creationId xmlns:a16="http://schemas.microsoft.com/office/drawing/2014/main" id="{87BAC246-281F-C541-9512-01B40D5E6521}"/>
              </a:ext>
            </a:extLst>
          </p:cNvPr>
          <p:cNvSpPr/>
          <p:nvPr/>
        </p:nvSpPr>
        <p:spPr>
          <a:xfrm>
            <a:off x="3337251" y="4565724"/>
            <a:ext cx="309508" cy="507116"/>
          </a:xfrm>
          <a:prstGeom prst="rightArrow">
            <a:avLst>
              <a:gd name="adj1" fmla="val 50000"/>
              <a:gd name="adj2" fmla="val 69089"/>
            </a:avLst>
          </a:prstGeom>
          <a:solidFill>
            <a:srgbClr val="FF7687"/>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pic>
        <p:nvPicPr>
          <p:cNvPr id="79" name="図 78">
            <a:extLst>
              <a:ext uri="{FF2B5EF4-FFF2-40B4-BE49-F238E27FC236}">
                <a16:creationId xmlns:a16="http://schemas.microsoft.com/office/drawing/2014/main" id="{C30784CF-6C41-1749-8EE8-1C4906DB854B}"/>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125946" y="4499950"/>
            <a:ext cx="334136" cy="334136"/>
          </a:xfrm>
          <a:prstGeom prst="rect">
            <a:avLst/>
          </a:prstGeom>
        </p:spPr>
      </p:pic>
      <p:pic>
        <p:nvPicPr>
          <p:cNvPr id="80" name="図 79">
            <a:extLst>
              <a:ext uri="{FF2B5EF4-FFF2-40B4-BE49-F238E27FC236}">
                <a16:creationId xmlns:a16="http://schemas.microsoft.com/office/drawing/2014/main" id="{E1EF0A79-B683-9B40-AB13-85B9BAF49AD0}"/>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6039173" y="4496953"/>
            <a:ext cx="344213" cy="344213"/>
          </a:xfrm>
          <a:prstGeom prst="rect">
            <a:avLst/>
          </a:prstGeom>
        </p:spPr>
      </p:pic>
      <p:sp>
        <p:nvSpPr>
          <p:cNvPr id="81" name="正方形/長方形 80">
            <a:extLst>
              <a:ext uri="{FF2B5EF4-FFF2-40B4-BE49-F238E27FC236}">
                <a16:creationId xmlns:a16="http://schemas.microsoft.com/office/drawing/2014/main" id="{6BB4C339-5696-E642-AB34-D6900E31FCF9}"/>
              </a:ext>
            </a:extLst>
          </p:cNvPr>
          <p:cNvSpPr/>
          <p:nvPr/>
        </p:nvSpPr>
        <p:spPr>
          <a:xfrm>
            <a:off x="7158755" y="4419327"/>
            <a:ext cx="933837" cy="271869"/>
          </a:xfrm>
          <a:prstGeom prst="rect">
            <a:avLst/>
          </a:prstGeom>
        </p:spPr>
        <p:txBody>
          <a:bodyPr wrap="square">
            <a:spAutoFit/>
          </a:bodyPr>
          <a:lstStyle/>
          <a:p>
            <a:pPr algn="r">
              <a:lnSpc>
                <a:spcPts val="1400"/>
              </a:lnSpc>
              <a:spcAft>
                <a:spcPts val="0"/>
              </a:spcAft>
            </a:pPr>
            <a:r>
              <a:rPr lang="en-US" altLang="ja-JP" sz="1050" b="1" kern="100" dirty="0">
                <a:solidFill>
                  <a:schemeClr val="bg2">
                    <a:lumMod val="25000"/>
                  </a:schemeClr>
                </a:solidFill>
                <a:latin typeface="+mn-ea"/>
                <a:cs typeface="Courier New" panose="02070309020205020404" pitchFamily="49" charset="0"/>
              </a:rPr>
              <a:t>15,000</a:t>
            </a:r>
            <a:endParaRPr lang="ja-JP" altLang="ja-JP" sz="1050" b="1" kern="100" dirty="0">
              <a:solidFill>
                <a:schemeClr val="bg2">
                  <a:lumMod val="25000"/>
                </a:schemeClr>
              </a:solidFill>
              <a:latin typeface="+mn-ea"/>
              <a:cs typeface="Courier New" panose="02070309020205020404" pitchFamily="49" charset="0"/>
            </a:endParaRPr>
          </a:p>
        </p:txBody>
      </p:sp>
      <p:sp>
        <p:nvSpPr>
          <p:cNvPr id="86" name="テキスト ボックス 85">
            <a:extLst>
              <a:ext uri="{FF2B5EF4-FFF2-40B4-BE49-F238E27FC236}">
                <a16:creationId xmlns:a16="http://schemas.microsoft.com/office/drawing/2014/main" id="{916EDB65-25B9-3A45-B21F-9C31F0325420}"/>
              </a:ext>
            </a:extLst>
          </p:cNvPr>
          <p:cNvSpPr txBox="1"/>
          <p:nvPr/>
        </p:nvSpPr>
        <p:spPr>
          <a:xfrm>
            <a:off x="407220" y="2314778"/>
            <a:ext cx="5076315" cy="489878"/>
          </a:xfrm>
          <a:prstGeom prst="rect">
            <a:avLst/>
          </a:prstGeom>
          <a:noFill/>
        </p:spPr>
        <p:txBody>
          <a:bodyPr wrap="square" rtlCol="0">
            <a:spAutoFit/>
          </a:bodyPr>
          <a:lstStyle/>
          <a:p>
            <a:pPr lvl="0">
              <a:lnSpc>
                <a:spcPts val="3100"/>
              </a:lnSpc>
            </a:pPr>
            <a:r>
              <a:rPr kumimoji="1" lang="ja-JP" altLang="en-US" sz="2400" b="1" dirty="0">
                <a:solidFill>
                  <a:schemeClr val="tx1">
                    <a:lumMod val="65000"/>
                    <a:lumOff val="35000"/>
                  </a:schemeClr>
                </a:solidFill>
                <a:latin typeface="+mn-ea"/>
              </a:rPr>
              <a:t>サイト内誘導強化　</a:t>
            </a:r>
            <a:r>
              <a:rPr kumimoji="1" lang="ja-JP" altLang="en-US" sz="2400" b="1" dirty="0">
                <a:solidFill>
                  <a:srgbClr val="FF7687"/>
                </a:solidFill>
                <a:latin typeface="+mn-ea"/>
              </a:rPr>
              <a:t>無料</a:t>
            </a:r>
            <a:endParaRPr kumimoji="1" lang="en-US" altLang="ja-JP" sz="2400" b="1" dirty="0">
              <a:solidFill>
                <a:srgbClr val="FF7687"/>
              </a:solidFill>
              <a:latin typeface="+mn-ea"/>
            </a:endParaRPr>
          </a:p>
        </p:txBody>
      </p:sp>
      <p:sp>
        <p:nvSpPr>
          <p:cNvPr id="55" name="正方形/長方形 54">
            <a:extLst>
              <a:ext uri="{FF2B5EF4-FFF2-40B4-BE49-F238E27FC236}">
                <a16:creationId xmlns:a16="http://schemas.microsoft.com/office/drawing/2014/main" id="{51F5E8DB-E844-A24C-A12D-6E4E541C6269}"/>
              </a:ext>
            </a:extLst>
          </p:cNvPr>
          <p:cNvSpPr/>
          <p:nvPr/>
        </p:nvSpPr>
        <p:spPr>
          <a:xfrm>
            <a:off x="424847" y="2734239"/>
            <a:ext cx="4532386" cy="276999"/>
          </a:xfrm>
          <a:prstGeom prst="rect">
            <a:avLst/>
          </a:prstGeom>
        </p:spPr>
        <p:txBody>
          <a:bodyPr wrap="square">
            <a:spAutoFit/>
          </a:bodyPr>
          <a:lstStyle/>
          <a:p>
            <a:pPr>
              <a:defRPr/>
            </a:pPr>
            <a:r>
              <a:rPr kumimoji="1" lang="ja-JP" altLang="en-US" sz="1200">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期間中・タイアップ動画の視聴者を増やす施策を実施</a:t>
            </a:r>
            <a:endParaRPr lang="ja-JP" altLang="ja-JP" sz="1200">
              <a:solidFill>
                <a:srgbClr val="000000"/>
              </a:solidFill>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74449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23AFD21-6E59-4333-A755-871DF7ED36E9}"/>
              </a:ext>
            </a:extLst>
          </p:cNvPr>
          <p:cNvSpPr txBox="1"/>
          <p:nvPr/>
        </p:nvSpPr>
        <p:spPr>
          <a:xfrm>
            <a:off x="393097" y="1346501"/>
            <a:ext cx="64093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u="none" strike="noStrike" kern="1200" cap="none" spc="0" normalizeH="0" baseline="0" noProof="0" dirty="0">
                <a:ln>
                  <a:noFill/>
                </a:ln>
                <a:solidFill>
                  <a:srgbClr val="000000"/>
                </a:solidFill>
                <a:effectLst/>
                <a:uLnTx/>
                <a:uFillTx/>
                <a:latin typeface="+mn-ea"/>
                <a:cs typeface="Arial" panose="020B0604020202020204" pitchFamily="34" charset="0"/>
              </a:rPr>
              <a:t>１</a:t>
            </a:r>
          </a:p>
        </p:txBody>
      </p:sp>
      <p:sp>
        <p:nvSpPr>
          <p:cNvPr id="9" name="テキスト ボックス 8">
            <a:extLst>
              <a:ext uri="{FF2B5EF4-FFF2-40B4-BE49-F238E27FC236}">
                <a16:creationId xmlns:a16="http://schemas.microsoft.com/office/drawing/2014/main" id="{F2C3A16A-7FD2-4B2C-846B-77AB01317F1E}"/>
              </a:ext>
            </a:extLst>
          </p:cNvPr>
          <p:cNvSpPr txBox="1"/>
          <p:nvPr/>
        </p:nvSpPr>
        <p:spPr>
          <a:xfrm>
            <a:off x="384889" y="2535082"/>
            <a:ext cx="64093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u="none" strike="noStrike" kern="1200" cap="none" spc="0" normalizeH="0" baseline="0" noProof="0" dirty="0">
                <a:ln>
                  <a:noFill/>
                </a:ln>
                <a:solidFill>
                  <a:srgbClr val="000000"/>
                </a:solidFill>
                <a:effectLst/>
                <a:uLnTx/>
                <a:uFillTx/>
                <a:latin typeface="+mn-ea"/>
                <a:cs typeface="Arial" panose="020B0604020202020204" pitchFamily="34" charset="0"/>
              </a:rPr>
              <a:t>２</a:t>
            </a:r>
          </a:p>
        </p:txBody>
      </p:sp>
      <p:sp>
        <p:nvSpPr>
          <p:cNvPr id="10" name="正方形/長方形 9">
            <a:extLst>
              <a:ext uri="{FF2B5EF4-FFF2-40B4-BE49-F238E27FC236}">
                <a16:creationId xmlns:a16="http://schemas.microsoft.com/office/drawing/2014/main" id="{A7D75AB1-E82D-4F5B-9BBD-BC859DD5A5F8}"/>
              </a:ext>
            </a:extLst>
          </p:cNvPr>
          <p:cNvSpPr/>
          <p:nvPr/>
        </p:nvSpPr>
        <p:spPr>
          <a:xfrm>
            <a:off x="1046857" y="1207984"/>
            <a:ext cx="7248509" cy="515526"/>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FF5F72"/>
                </a:solidFill>
                <a:effectLst/>
                <a:uLnTx/>
                <a:uFillTx/>
                <a:latin typeface="+mn-ea"/>
                <a:cs typeface="+mn-cs"/>
              </a:rPr>
              <a:t>ユーザーが動画投稿できる</a:t>
            </a:r>
            <a:r>
              <a:rPr kumimoji="0" lang="ja-JP" altLang="en-US" sz="2000" b="1" i="0" u="none" strike="noStrike" kern="1200" cap="none" spc="0" normalizeH="0" baseline="0" noProof="0" dirty="0">
                <a:ln>
                  <a:noFill/>
                </a:ln>
                <a:solidFill>
                  <a:srgbClr val="000000"/>
                </a:solidFill>
                <a:effectLst/>
                <a:uLnTx/>
                <a:uFillTx/>
                <a:latin typeface="+mn-ea"/>
                <a:cs typeface="+mn-cs"/>
              </a:rPr>
              <a:t>プラットフォーム</a:t>
            </a:r>
          </a:p>
        </p:txBody>
      </p:sp>
      <p:sp>
        <p:nvSpPr>
          <p:cNvPr id="11" name="正方形/長方形 10">
            <a:extLst>
              <a:ext uri="{FF2B5EF4-FFF2-40B4-BE49-F238E27FC236}">
                <a16:creationId xmlns:a16="http://schemas.microsoft.com/office/drawing/2014/main" id="{6D379496-B25F-46B0-A0A5-7241205EF33B}"/>
              </a:ext>
            </a:extLst>
          </p:cNvPr>
          <p:cNvSpPr/>
          <p:nvPr/>
        </p:nvSpPr>
        <p:spPr>
          <a:xfrm>
            <a:off x="1046858" y="1682915"/>
            <a:ext cx="7434850"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n-ea"/>
                <a:cs typeface="Meiryo UI" panose="020B0604030504040204" pitchFamily="50" charset="-128"/>
              </a:rPr>
              <a:t>当社編集部だけではなく、一般ユーザーと一緒に盛り上げていくサービスです。</a:t>
            </a:r>
            <a:endParaRPr kumimoji="1" lang="en-US" altLang="ja-JP" sz="1400" b="0" i="0" u="none" strike="noStrike" kern="1200" cap="none" spc="0" normalizeH="0" baseline="0" noProof="0" dirty="0">
              <a:ln>
                <a:noFill/>
              </a:ln>
              <a:solidFill>
                <a:srgbClr val="000000"/>
              </a:solidFill>
              <a:effectLst/>
              <a:uLnTx/>
              <a:uFillTx/>
              <a:latin typeface="+mn-ea"/>
              <a:cs typeface="Meiryo UI" panose="020B0604030504040204" pitchFamily="50" charset="-128"/>
            </a:endParaRPr>
          </a:p>
        </p:txBody>
      </p:sp>
      <p:sp>
        <p:nvSpPr>
          <p:cNvPr id="13" name="テキスト ボックス 12">
            <a:extLst>
              <a:ext uri="{FF2B5EF4-FFF2-40B4-BE49-F238E27FC236}">
                <a16:creationId xmlns:a16="http://schemas.microsoft.com/office/drawing/2014/main" id="{0E6EBD64-47EF-4B9B-A69B-B156BAC54106}"/>
              </a:ext>
            </a:extLst>
          </p:cNvPr>
          <p:cNvSpPr txBox="1"/>
          <p:nvPr/>
        </p:nvSpPr>
        <p:spPr>
          <a:xfrm>
            <a:off x="383461" y="3723663"/>
            <a:ext cx="64093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u="none" strike="noStrike" kern="1200" cap="none" spc="0" normalizeH="0" baseline="0" noProof="0" dirty="0">
                <a:ln>
                  <a:noFill/>
                </a:ln>
                <a:solidFill>
                  <a:srgbClr val="000000"/>
                </a:solidFill>
                <a:effectLst/>
                <a:uLnTx/>
                <a:uFillTx/>
                <a:latin typeface="+mn-ea"/>
                <a:cs typeface="Arial" panose="020B0604020202020204" pitchFamily="34" charset="0"/>
              </a:rPr>
              <a:t>３</a:t>
            </a:r>
          </a:p>
        </p:txBody>
      </p:sp>
      <p:sp>
        <p:nvSpPr>
          <p:cNvPr id="14" name="正方形/長方形 13">
            <a:extLst>
              <a:ext uri="{FF2B5EF4-FFF2-40B4-BE49-F238E27FC236}">
                <a16:creationId xmlns:a16="http://schemas.microsoft.com/office/drawing/2014/main" id="{B25B3B0C-6197-4B2E-910F-8CAB61E0410B}"/>
              </a:ext>
            </a:extLst>
          </p:cNvPr>
          <p:cNvSpPr/>
          <p:nvPr/>
        </p:nvSpPr>
        <p:spPr>
          <a:xfrm>
            <a:off x="1045429" y="2261891"/>
            <a:ext cx="7248509" cy="515526"/>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000000"/>
                </a:solidFill>
                <a:effectLst/>
                <a:uLnTx/>
                <a:uFillTx/>
                <a:latin typeface="+mn-ea"/>
                <a:cs typeface="+mn-cs"/>
              </a:rPr>
              <a:t>旅好き、おでかけ好きの</a:t>
            </a:r>
            <a:r>
              <a:rPr kumimoji="0" lang="ja-JP" altLang="en-US" sz="2000" b="1" i="0" u="none" strike="noStrike" kern="1200" cap="none" spc="0" normalizeH="0" baseline="0" noProof="0" dirty="0">
                <a:ln>
                  <a:noFill/>
                </a:ln>
                <a:solidFill>
                  <a:srgbClr val="FF5E72"/>
                </a:solidFill>
                <a:effectLst/>
                <a:uLnTx/>
                <a:uFillTx/>
                <a:latin typeface="+mn-ea"/>
                <a:cs typeface="+mn-cs"/>
              </a:rPr>
              <a:t>るるぶ</a:t>
            </a:r>
            <a:r>
              <a:rPr kumimoji="0" lang="en-US" altLang="ja-JP" sz="2000" b="1" i="0" u="none" strike="noStrike" kern="1200" cap="none" spc="0" normalizeH="0" baseline="0" noProof="0" dirty="0">
                <a:ln>
                  <a:noFill/>
                </a:ln>
                <a:solidFill>
                  <a:srgbClr val="FF5E72"/>
                </a:solidFill>
                <a:effectLst/>
                <a:uLnTx/>
                <a:uFillTx/>
                <a:latin typeface="+mn-ea"/>
                <a:cs typeface="+mn-cs"/>
              </a:rPr>
              <a:t>ID</a:t>
            </a:r>
            <a:r>
              <a:rPr kumimoji="0" lang="ja-JP" altLang="en-US" sz="2000" b="1" i="0" u="none" strike="noStrike" kern="1200" cap="none" spc="0" normalizeH="0" baseline="0" noProof="0" dirty="0">
                <a:ln>
                  <a:noFill/>
                </a:ln>
                <a:solidFill>
                  <a:srgbClr val="FF5E72"/>
                </a:solidFill>
                <a:effectLst/>
                <a:uLnTx/>
                <a:uFillTx/>
                <a:latin typeface="+mn-ea"/>
                <a:cs typeface="+mn-cs"/>
              </a:rPr>
              <a:t>会員</a:t>
            </a:r>
            <a:r>
              <a:rPr kumimoji="0" lang="ja-JP" altLang="en-US" sz="2000" b="1" i="0" u="none" strike="noStrike" kern="1200" cap="none" spc="0" normalizeH="0" baseline="0" noProof="0" dirty="0">
                <a:ln>
                  <a:noFill/>
                </a:ln>
                <a:effectLst/>
                <a:uLnTx/>
                <a:uFillTx/>
                <a:latin typeface="+mn-ea"/>
                <a:cs typeface="+mn-cs"/>
              </a:rPr>
              <a:t>へのアプローチ</a:t>
            </a:r>
          </a:p>
        </p:txBody>
      </p:sp>
      <p:sp>
        <p:nvSpPr>
          <p:cNvPr id="15" name="正方形/長方形 14">
            <a:extLst>
              <a:ext uri="{FF2B5EF4-FFF2-40B4-BE49-F238E27FC236}">
                <a16:creationId xmlns:a16="http://schemas.microsoft.com/office/drawing/2014/main" id="{72B58EE3-35E2-46C4-8D90-2F1862359322}"/>
              </a:ext>
            </a:extLst>
          </p:cNvPr>
          <p:cNvSpPr/>
          <p:nvPr/>
        </p:nvSpPr>
        <p:spPr>
          <a:xfrm>
            <a:off x="1045430" y="2736822"/>
            <a:ext cx="7434850"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n-ea"/>
                <a:cs typeface="Meiryo UI" panose="020B0604030504040204" pitchFamily="50" charset="-128"/>
              </a:rPr>
              <a:t>るるぶファン（</a:t>
            </a:r>
            <a:r>
              <a:rPr kumimoji="1" lang="en-US" altLang="ja-JP" sz="1400" b="0" i="0" u="none" strike="noStrike" kern="1200" cap="none" spc="0" normalizeH="0" baseline="0" noProof="0" dirty="0">
                <a:ln>
                  <a:noFill/>
                </a:ln>
                <a:solidFill>
                  <a:srgbClr val="000000"/>
                </a:solidFill>
                <a:effectLst/>
                <a:uLnTx/>
                <a:uFillTx/>
                <a:latin typeface="+mn-ea"/>
                <a:cs typeface="Meiryo UI" panose="020B0604030504040204" pitchFamily="50" charset="-128"/>
              </a:rPr>
              <a:t>ID</a:t>
            </a:r>
            <a:r>
              <a:rPr kumimoji="1" lang="ja-JP" altLang="en-US" sz="1400" b="0" i="0" u="none" strike="noStrike" kern="1200" cap="none" spc="0" normalizeH="0" baseline="0" noProof="0" dirty="0">
                <a:ln>
                  <a:noFill/>
                </a:ln>
                <a:solidFill>
                  <a:srgbClr val="000000"/>
                </a:solidFill>
                <a:effectLst/>
                <a:uLnTx/>
                <a:uFillTx/>
                <a:latin typeface="+mn-ea"/>
                <a:cs typeface="Meiryo UI" panose="020B0604030504040204" pitchFamily="50" charset="-128"/>
              </a:rPr>
              <a:t>会員）約</a:t>
            </a:r>
            <a:r>
              <a:rPr kumimoji="1" lang="en-US" altLang="ja-JP" sz="1400" b="0" i="0" u="none" strike="noStrike" kern="1200" cap="none" spc="0" normalizeH="0" baseline="0" noProof="0" dirty="0">
                <a:ln>
                  <a:noFill/>
                </a:ln>
                <a:solidFill>
                  <a:srgbClr val="000000"/>
                </a:solidFill>
                <a:effectLst/>
                <a:uLnTx/>
                <a:uFillTx/>
                <a:latin typeface="+mn-ea"/>
                <a:cs typeface="Meiryo UI" panose="020B0604030504040204" pitchFamily="50" charset="-128"/>
              </a:rPr>
              <a:t>80</a:t>
            </a:r>
            <a:r>
              <a:rPr kumimoji="1" lang="ja-JP" altLang="en-US" sz="1400" b="0" i="0" u="none" strike="noStrike" kern="1200" cap="none" spc="0" normalizeH="0" baseline="0" noProof="0" dirty="0">
                <a:ln>
                  <a:noFill/>
                </a:ln>
                <a:solidFill>
                  <a:srgbClr val="000000"/>
                </a:solidFill>
                <a:effectLst/>
                <a:uLnTx/>
                <a:uFillTx/>
                <a:latin typeface="+mn-ea"/>
                <a:cs typeface="Meiryo UI" panose="020B0604030504040204" pitchFamily="50" charset="-128"/>
              </a:rPr>
              <a:t>万人に対する、イベントやサンプリングなどの</a:t>
            </a:r>
            <a:endParaRPr kumimoji="1" lang="en-US" altLang="ja-JP" sz="1400" b="0" i="0" u="none" strike="noStrike" kern="1200" cap="none" spc="0" normalizeH="0" baseline="0" noProof="0" dirty="0">
              <a:ln>
                <a:noFill/>
              </a:ln>
              <a:solidFill>
                <a:srgbClr val="000000"/>
              </a:solidFill>
              <a:effectLst/>
              <a:uLnTx/>
              <a:uFillTx/>
              <a:latin typeface="+mn-ea"/>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n-ea"/>
                <a:cs typeface="Meiryo UI" panose="020B0604030504040204" pitchFamily="50" charset="-128"/>
              </a:rPr>
              <a:t>プロモーションも可能です。</a:t>
            </a:r>
            <a:endParaRPr kumimoji="1" lang="en-US" altLang="ja-JP" sz="1400" b="0" i="0" u="none" strike="noStrike" kern="1200" cap="none" spc="0" normalizeH="0" baseline="0" noProof="0" dirty="0">
              <a:ln>
                <a:noFill/>
              </a:ln>
              <a:solidFill>
                <a:srgbClr val="000000"/>
              </a:solidFill>
              <a:effectLst/>
              <a:uLnTx/>
              <a:uFillTx/>
              <a:latin typeface="+mn-ea"/>
              <a:cs typeface="Meiryo UI" panose="020B0604030504040204" pitchFamily="50" charset="-128"/>
            </a:endParaRPr>
          </a:p>
        </p:txBody>
      </p:sp>
      <p:sp>
        <p:nvSpPr>
          <p:cNvPr id="17" name="テキスト ボックス 16">
            <a:extLst>
              <a:ext uri="{FF2B5EF4-FFF2-40B4-BE49-F238E27FC236}">
                <a16:creationId xmlns:a16="http://schemas.microsoft.com/office/drawing/2014/main" id="{18620E7F-0B7B-4BA3-8D2F-6622FA60062B}"/>
              </a:ext>
            </a:extLst>
          </p:cNvPr>
          <p:cNvSpPr txBox="1"/>
          <p:nvPr/>
        </p:nvSpPr>
        <p:spPr>
          <a:xfrm>
            <a:off x="383461" y="4912245"/>
            <a:ext cx="64093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u="none" strike="noStrike" kern="1200" cap="none" spc="0" normalizeH="0" baseline="0" noProof="0" dirty="0">
                <a:ln>
                  <a:noFill/>
                </a:ln>
                <a:solidFill>
                  <a:srgbClr val="000000"/>
                </a:solidFill>
                <a:effectLst/>
                <a:uLnTx/>
                <a:uFillTx/>
                <a:latin typeface="+mn-ea"/>
                <a:cs typeface="Arial" panose="020B0604020202020204" pitchFamily="34" charset="0"/>
              </a:rPr>
              <a:t>４</a:t>
            </a:r>
          </a:p>
        </p:txBody>
      </p:sp>
      <p:sp>
        <p:nvSpPr>
          <p:cNvPr id="18" name="正方形/長方形 17">
            <a:extLst>
              <a:ext uri="{FF2B5EF4-FFF2-40B4-BE49-F238E27FC236}">
                <a16:creationId xmlns:a16="http://schemas.microsoft.com/office/drawing/2014/main" id="{704C9649-44C6-4F9E-91C2-95A6902444F1}"/>
              </a:ext>
            </a:extLst>
          </p:cNvPr>
          <p:cNvSpPr/>
          <p:nvPr/>
        </p:nvSpPr>
        <p:spPr>
          <a:xfrm>
            <a:off x="1035460" y="3528269"/>
            <a:ext cx="7248509" cy="515526"/>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2000" b="1" dirty="0">
                <a:solidFill>
                  <a:srgbClr val="FF5F72"/>
                </a:solidFill>
                <a:latin typeface="+mn-ea"/>
              </a:rPr>
              <a:t>ハイ</a:t>
            </a:r>
            <a:r>
              <a:rPr kumimoji="0" lang="ja-JP" altLang="en-US" sz="2000" b="1" i="0" u="none" strike="noStrike" kern="1200" cap="none" spc="0" normalizeH="0" baseline="0" noProof="0" dirty="0">
                <a:ln>
                  <a:noFill/>
                </a:ln>
                <a:solidFill>
                  <a:srgbClr val="FF5F72"/>
                </a:solidFill>
                <a:effectLst/>
                <a:uLnTx/>
                <a:uFillTx/>
                <a:latin typeface="+mn-ea"/>
                <a:cs typeface="+mn-cs"/>
              </a:rPr>
              <a:t>クオリティーの動画を</a:t>
            </a:r>
            <a:r>
              <a:rPr kumimoji="0" lang="ja-JP" altLang="en-US" sz="2000" b="1" i="0" u="none" strike="noStrike" kern="1200" cap="none" spc="0" normalizeH="0" baseline="0" noProof="0" dirty="0">
                <a:ln>
                  <a:noFill/>
                </a:ln>
                <a:solidFill>
                  <a:srgbClr val="000000"/>
                </a:solidFill>
                <a:effectLst/>
                <a:uLnTx/>
                <a:uFillTx/>
                <a:latin typeface="+mn-ea"/>
                <a:cs typeface="+mn-cs"/>
              </a:rPr>
              <a:t>一気通貫で</a:t>
            </a:r>
          </a:p>
        </p:txBody>
      </p:sp>
      <p:sp>
        <p:nvSpPr>
          <p:cNvPr id="19" name="正方形/長方形 18">
            <a:extLst>
              <a:ext uri="{FF2B5EF4-FFF2-40B4-BE49-F238E27FC236}">
                <a16:creationId xmlns:a16="http://schemas.microsoft.com/office/drawing/2014/main" id="{11A54022-82DB-424F-B1F4-9A41F12E9FBD}"/>
              </a:ext>
            </a:extLst>
          </p:cNvPr>
          <p:cNvSpPr/>
          <p:nvPr/>
        </p:nvSpPr>
        <p:spPr>
          <a:xfrm>
            <a:off x="1035461" y="4003200"/>
            <a:ext cx="7434850"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n-ea"/>
                <a:cs typeface="Meiryo UI" panose="020B0604030504040204" pitchFamily="50" charset="-128"/>
              </a:rPr>
              <a:t>旅を知り尽くした編集部が企画立案。制作から配信までお任せいただけます。</a:t>
            </a:r>
            <a:endParaRPr kumimoji="1" lang="en-US" altLang="ja-JP" sz="1400" b="0" i="0" u="none" strike="noStrike" kern="1200" cap="none" spc="0" normalizeH="0" baseline="0" noProof="0" dirty="0">
              <a:ln>
                <a:noFill/>
              </a:ln>
              <a:solidFill>
                <a:srgbClr val="000000"/>
              </a:solidFill>
              <a:effectLst/>
              <a:uLnTx/>
              <a:uFillTx/>
              <a:latin typeface="+mn-ea"/>
              <a:cs typeface="Meiryo UI" panose="020B0604030504040204" pitchFamily="50" charset="-128"/>
            </a:endParaRPr>
          </a:p>
        </p:txBody>
      </p:sp>
      <p:sp>
        <p:nvSpPr>
          <p:cNvPr id="22" name="正方形/長方形 21">
            <a:extLst>
              <a:ext uri="{FF2B5EF4-FFF2-40B4-BE49-F238E27FC236}">
                <a16:creationId xmlns:a16="http://schemas.microsoft.com/office/drawing/2014/main" id="{4C2E0483-D0D1-461D-9684-7BCA5D59EA87}"/>
              </a:ext>
            </a:extLst>
          </p:cNvPr>
          <p:cNvSpPr/>
          <p:nvPr/>
        </p:nvSpPr>
        <p:spPr>
          <a:xfrm>
            <a:off x="1044001" y="4606322"/>
            <a:ext cx="7248509" cy="515526"/>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FF5F72"/>
                </a:solidFill>
                <a:effectLst/>
                <a:uLnTx/>
                <a:uFillTx/>
                <a:latin typeface="+mn-ea"/>
                <a:cs typeface="+mn-cs"/>
              </a:rPr>
              <a:t>二次利用可能な動画</a:t>
            </a:r>
            <a:r>
              <a:rPr lang="ja-JP" altLang="en-US" sz="2000" b="1" dirty="0">
                <a:solidFill>
                  <a:srgbClr val="000000"/>
                </a:solidFill>
                <a:latin typeface="+mn-ea"/>
              </a:rPr>
              <a:t>でマーケティングを強化</a:t>
            </a:r>
            <a:endParaRPr kumimoji="0" lang="ja-JP" altLang="en-US" sz="2000" b="1" i="0" u="none" strike="noStrike" kern="1200" cap="none" spc="0" normalizeH="0" baseline="0" noProof="0" dirty="0">
              <a:ln>
                <a:noFill/>
              </a:ln>
              <a:solidFill>
                <a:srgbClr val="000000"/>
              </a:solidFill>
              <a:effectLst/>
              <a:uLnTx/>
              <a:uFillTx/>
              <a:latin typeface="+mn-ea"/>
              <a:cs typeface="+mn-cs"/>
            </a:endParaRPr>
          </a:p>
        </p:txBody>
      </p:sp>
      <p:sp>
        <p:nvSpPr>
          <p:cNvPr id="23" name="正方形/長方形 22">
            <a:extLst>
              <a:ext uri="{FF2B5EF4-FFF2-40B4-BE49-F238E27FC236}">
                <a16:creationId xmlns:a16="http://schemas.microsoft.com/office/drawing/2014/main" id="{E759B9A5-F897-49A0-87A4-EF6FCC241D49}"/>
              </a:ext>
            </a:extLst>
          </p:cNvPr>
          <p:cNvSpPr/>
          <p:nvPr/>
        </p:nvSpPr>
        <p:spPr>
          <a:xfrm>
            <a:off x="1044002" y="5081253"/>
            <a:ext cx="7434850"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n-ea"/>
                <a:cs typeface="Meiryo UI" panose="020B0604030504040204" pitchFamily="50" charset="-128"/>
              </a:rPr>
              <a:t>タイアップ制作動画は「</a:t>
            </a:r>
            <a:r>
              <a:rPr kumimoji="1" lang="ja-JP" altLang="en-US" sz="1400">
                <a:solidFill>
                  <a:srgbClr val="000000"/>
                </a:solidFill>
                <a:latin typeface="+mn-ea"/>
                <a:cs typeface="Meiryo UI" panose="020B0604030504040204" pitchFamily="50" charset="-128"/>
              </a:rPr>
              <a:t>たびのび</a:t>
            </a:r>
            <a:r>
              <a:rPr kumimoji="1" lang="ja-JP" altLang="en-US" sz="1400" b="0" i="0" u="none" strike="noStrike" kern="1200" cap="none" spc="0" normalizeH="0" baseline="0" noProof="0">
                <a:ln>
                  <a:noFill/>
                </a:ln>
                <a:solidFill>
                  <a:srgbClr val="000000"/>
                </a:solidFill>
                <a:effectLst/>
                <a:uLnTx/>
                <a:uFillTx/>
                <a:latin typeface="+mn-ea"/>
                <a:cs typeface="Meiryo UI" panose="020B0604030504040204" pitchFamily="50" charset="-128"/>
              </a:rPr>
              <a:t>」内だけではなく、クライアント様サイトなど</a:t>
            </a:r>
            <a:endParaRPr kumimoji="1" lang="en-US" altLang="ja-JP" sz="1400" b="0" i="0" u="none" strike="noStrike" kern="1200" cap="none" spc="0" normalizeH="0" baseline="0" noProof="0" dirty="0">
              <a:ln>
                <a:noFill/>
              </a:ln>
              <a:solidFill>
                <a:srgbClr val="000000"/>
              </a:solidFill>
              <a:effectLst/>
              <a:uLnTx/>
              <a:uFillTx/>
              <a:latin typeface="+mn-ea"/>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n-ea"/>
                <a:cs typeface="Meiryo UI" panose="020B0604030504040204" pitchFamily="50" charset="-128"/>
              </a:rPr>
              <a:t>各チャネルでご利用いただけます。</a:t>
            </a:r>
            <a:endParaRPr kumimoji="1" lang="en-US" altLang="ja-JP" sz="1400" b="0" i="0" u="none" strike="noStrike" kern="1200" cap="none" spc="0" normalizeH="0" baseline="0" noProof="0" dirty="0">
              <a:ln>
                <a:noFill/>
              </a:ln>
              <a:solidFill>
                <a:srgbClr val="000000"/>
              </a:solidFill>
              <a:effectLst/>
              <a:uLnTx/>
              <a:uFillTx/>
              <a:latin typeface="+mn-ea"/>
              <a:cs typeface="Meiryo UI" panose="020B0604030504040204" pitchFamily="50" charset="-128"/>
            </a:endParaRPr>
          </a:p>
        </p:txBody>
      </p:sp>
      <p:sp>
        <p:nvSpPr>
          <p:cNvPr id="20" name="正方形/長方形 19">
            <a:extLst>
              <a:ext uri="{FF2B5EF4-FFF2-40B4-BE49-F238E27FC236}">
                <a16:creationId xmlns:a16="http://schemas.microsoft.com/office/drawing/2014/main" id="{BCAA03EB-8A0C-6C43-9C59-20F879E69287}"/>
              </a:ext>
            </a:extLst>
          </p:cNvPr>
          <p:cNvSpPr/>
          <p:nvPr/>
        </p:nvSpPr>
        <p:spPr>
          <a:xfrm>
            <a:off x="1230344" y="5752194"/>
            <a:ext cx="7434850" cy="276999"/>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mn-ea"/>
                <a:cs typeface="Meiryo UI"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mn-ea"/>
                <a:cs typeface="Meiryo UI" panose="020B0604030504040204" pitchFamily="50" charset="-128"/>
              </a:rPr>
              <a:t>二次利用には条件がございます</a:t>
            </a:r>
            <a:endParaRPr kumimoji="1" lang="en-US" altLang="ja-JP" sz="1200" b="0" i="0" u="none" strike="noStrike" kern="1200" cap="none" spc="0" normalizeH="0" baseline="0" noProof="0" dirty="0">
              <a:ln>
                <a:noFill/>
              </a:ln>
              <a:solidFill>
                <a:srgbClr val="000000"/>
              </a:solidFill>
              <a:effectLst/>
              <a:uLnTx/>
              <a:uFillTx/>
              <a:latin typeface="+mn-ea"/>
              <a:cs typeface="Meiryo UI" panose="020B0604030504040204" pitchFamily="50" charset="-128"/>
            </a:endParaRPr>
          </a:p>
        </p:txBody>
      </p:sp>
      <p:sp>
        <p:nvSpPr>
          <p:cNvPr id="21" name="テキスト ボックス 20">
            <a:extLst>
              <a:ext uri="{FF2B5EF4-FFF2-40B4-BE49-F238E27FC236}">
                <a16:creationId xmlns:a16="http://schemas.microsoft.com/office/drawing/2014/main" id="{B7B3DCDD-6564-234D-B524-9E962052BDDD}"/>
              </a:ext>
            </a:extLst>
          </p:cNvPr>
          <p:cNvSpPr txBox="1"/>
          <p:nvPr/>
        </p:nvSpPr>
        <p:spPr>
          <a:xfrm>
            <a:off x="438391" y="222610"/>
            <a:ext cx="4312945" cy="276999"/>
          </a:xfrm>
          <a:prstGeom prst="rect">
            <a:avLst/>
          </a:prstGeom>
          <a:noFill/>
        </p:spPr>
        <p:txBody>
          <a:bodyPr wrap="square" lIns="0" tIns="0" rIns="0" bIns="0" rtlCol="0">
            <a:spAutoFit/>
          </a:bodyPr>
          <a:lstStyle/>
          <a:p>
            <a:r>
              <a:rPr kumimoji="1" lang="ja-JP" altLang="en-US" b="1" dirty="0">
                <a:latin typeface="+mj-ea"/>
                <a:ea typeface="+mj-ea"/>
              </a:rPr>
              <a:t>タイアップ動画　活用のポイント</a:t>
            </a:r>
          </a:p>
        </p:txBody>
      </p:sp>
      <p:sp>
        <p:nvSpPr>
          <p:cNvPr id="27" name="スライド番号プレースホルダー 12">
            <a:extLst>
              <a:ext uri="{FF2B5EF4-FFF2-40B4-BE49-F238E27FC236}">
                <a16:creationId xmlns:a16="http://schemas.microsoft.com/office/drawing/2014/main" id="{DEA2CC37-F25A-3746-BAC8-F49C1C590491}"/>
              </a:ext>
            </a:extLst>
          </p:cNvPr>
          <p:cNvSpPr>
            <a:spLocks noGrp="1"/>
          </p:cNvSpPr>
          <p:nvPr>
            <p:ph type="sldNum" sz="quarter" idx="12"/>
          </p:nvPr>
        </p:nvSpPr>
        <p:spPr>
          <a:xfrm>
            <a:off x="7004526" y="6577291"/>
            <a:ext cx="2057400" cy="297235"/>
          </a:xfrm>
          <a:prstGeom prst="rect">
            <a:avLst/>
          </a:prstGeom>
        </p:spPr>
        <p:txBody>
          <a:bodyPr/>
          <a:lstStyle>
            <a:lvl1pPr algn="r">
              <a:defRPr sz="1400" b="1">
                <a:solidFill>
                  <a:schemeClr val="bg1"/>
                </a:solidFill>
              </a:defRPr>
            </a:lvl1pPr>
          </a:lstStyle>
          <a:p>
            <a:fld id="{9D401335-F730-4287-99F3-CA1058D16EE0}" type="slidenum">
              <a:rPr kumimoji="1" lang="ja-JP" altLang="en-US" dirty="0" smtClean="0">
                <a:solidFill>
                  <a:schemeClr val="tx1">
                    <a:lumMod val="65000"/>
                    <a:lumOff val="35000"/>
                  </a:schemeClr>
                </a:solidFill>
              </a:rPr>
              <a:pPr/>
              <a:t>12</a:t>
            </a:fld>
            <a:endParaRPr kumimoji="1" lang="ja-JP" altLang="en-US" dirty="0">
              <a:solidFill>
                <a:schemeClr val="tx1">
                  <a:lumMod val="65000"/>
                  <a:lumOff val="35000"/>
                </a:schemeClr>
              </a:solidFill>
            </a:endParaRPr>
          </a:p>
        </p:txBody>
      </p:sp>
    </p:spTree>
    <p:extLst>
      <p:ext uri="{BB962C8B-B14F-4D97-AF65-F5344CB8AC3E}">
        <p14:creationId xmlns:p14="http://schemas.microsoft.com/office/powerpoint/2010/main" val="2449013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51C449C-13F0-43DC-B95D-C290FB5A6406}"/>
              </a:ext>
            </a:extLst>
          </p:cNvPr>
          <p:cNvSpPr txBox="1"/>
          <p:nvPr/>
        </p:nvSpPr>
        <p:spPr>
          <a:xfrm>
            <a:off x="259055" y="133495"/>
            <a:ext cx="4312945" cy="276999"/>
          </a:xfrm>
          <a:prstGeom prst="rect">
            <a:avLst/>
          </a:prstGeom>
          <a:noFill/>
        </p:spPr>
        <p:txBody>
          <a:bodyPr wrap="square" lIns="0" tIns="0" rIns="0" bIns="0" rtlCol="0">
            <a:spAutoFit/>
          </a:bodyPr>
          <a:lstStyle/>
          <a:p>
            <a:r>
              <a:rPr kumimoji="1" lang="ja-JP" altLang="en-US" b="1" dirty="0">
                <a:latin typeface="+mj-ea"/>
                <a:ea typeface="+mj-ea"/>
              </a:rPr>
              <a:t>タイアップコンテンツ</a:t>
            </a:r>
          </a:p>
        </p:txBody>
      </p:sp>
      <p:sp>
        <p:nvSpPr>
          <p:cNvPr id="4" name="テキスト ボックス 3">
            <a:extLst>
              <a:ext uri="{FF2B5EF4-FFF2-40B4-BE49-F238E27FC236}">
                <a16:creationId xmlns:a16="http://schemas.microsoft.com/office/drawing/2014/main" id="{84E99CE9-15C4-4747-B927-B3C1374740FE}"/>
              </a:ext>
            </a:extLst>
          </p:cNvPr>
          <p:cNvSpPr txBox="1"/>
          <p:nvPr/>
        </p:nvSpPr>
        <p:spPr>
          <a:xfrm>
            <a:off x="562347" y="875997"/>
            <a:ext cx="832259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mn-ea"/>
                <a:cs typeface="+mn-cs"/>
              </a:rPr>
              <a:t>プラン一覧</a:t>
            </a:r>
          </a:p>
        </p:txBody>
      </p:sp>
      <p:graphicFrame>
        <p:nvGraphicFramePr>
          <p:cNvPr id="5" name="表 2">
            <a:extLst>
              <a:ext uri="{FF2B5EF4-FFF2-40B4-BE49-F238E27FC236}">
                <a16:creationId xmlns:a16="http://schemas.microsoft.com/office/drawing/2014/main" id="{8A3E7A51-556D-4D76-A3B7-A04EB297B6B5}"/>
              </a:ext>
            </a:extLst>
          </p:cNvPr>
          <p:cNvGraphicFramePr>
            <a:graphicFrameLocks noGrp="1"/>
          </p:cNvGraphicFramePr>
          <p:nvPr>
            <p:extLst>
              <p:ext uri="{D42A27DB-BD31-4B8C-83A1-F6EECF244321}">
                <p14:modId xmlns:p14="http://schemas.microsoft.com/office/powerpoint/2010/main" val="2834947581"/>
              </p:ext>
            </p:extLst>
          </p:nvPr>
        </p:nvGraphicFramePr>
        <p:xfrm>
          <a:off x="1033885" y="1388473"/>
          <a:ext cx="6624549" cy="3281838"/>
        </p:xfrm>
        <a:graphic>
          <a:graphicData uri="http://schemas.openxmlformats.org/drawingml/2006/table">
            <a:tbl>
              <a:tblPr firstRow="1" bandRow="1">
                <a:tableStyleId>{5C22544A-7EE6-4342-B048-85BDC9FD1C3A}</a:tableStyleId>
              </a:tblPr>
              <a:tblGrid>
                <a:gridCol w="1661965">
                  <a:extLst>
                    <a:ext uri="{9D8B030D-6E8A-4147-A177-3AD203B41FA5}">
                      <a16:colId xmlns:a16="http://schemas.microsoft.com/office/drawing/2014/main" val="3576395124"/>
                    </a:ext>
                  </a:extLst>
                </a:gridCol>
                <a:gridCol w="1249859">
                  <a:extLst>
                    <a:ext uri="{9D8B030D-6E8A-4147-A177-3AD203B41FA5}">
                      <a16:colId xmlns:a16="http://schemas.microsoft.com/office/drawing/2014/main" val="1025898612"/>
                    </a:ext>
                  </a:extLst>
                </a:gridCol>
                <a:gridCol w="1357811">
                  <a:extLst>
                    <a:ext uri="{9D8B030D-6E8A-4147-A177-3AD203B41FA5}">
                      <a16:colId xmlns:a16="http://schemas.microsoft.com/office/drawing/2014/main" val="3427663793"/>
                    </a:ext>
                  </a:extLst>
                </a:gridCol>
                <a:gridCol w="1002141">
                  <a:extLst>
                    <a:ext uri="{9D8B030D-6E8A-4147-A177-3AD203B41FA5}">
                      <a16:colId xmlns:a16="http://schemas.microsoft.com/office/drawing/2014/main" val="2908212611"/>
                    </a:ext>
                  </a:extLst>
                </a:gridCol>
                <a:gridCol w="1352773">
                  <a:extLst>
                    <a:ext uri="{9D8B030D-6E8A-4147-A177-3AD203B41FA5}">
                      <a16:colId xmlns:a16="http://schemas.microsoft.com/office/drawing/2014/main" val="4136173973"/>
                    </a:ext>
                  </a:extLst>
                </a:gridCol>
              </a:tblGrid>
              <a:tr h="262278">
                <a:tc>
                  <a:txBody>
                    <a:bodyPr/>
                    <a:lstStyle/>
                    <a:p>
                      <a:r>
                        <a:rPr kumimoji="1" lang="ja-JP" altLang="en-US" sz="1400" dirty="0">
                          <a:latin typeface="+mn-ea"/>
                          <a:ea typeface="+mn-ea"/>
                        </a:rPr>
                        <a:t>メニュー</a:t>
                      </a:r>
                    </a:p>
                  </a:txBody>
                  <a:tcPr>
                    <a:solidFill>
                      <a:srgbClr val="FF7C80"/>
                    </a:solidFill>
                  </a:tcPr>
                </a:tc>
                <a:tc>
                  <a:txBody>
                    <a:bodyPr/>
                    <a:lstStyle/>
                    <a:p>
                      <a:r>
                        <a:rPr kumimoji="1" lang="ja-JP" altLang="en-US" sz="1400" dirty="0">
                          <a:latin typeface="+mn-ea"/>
                          <a:ea typeface="+mn-ea"/>
                        </a:rPr>
                        <a:t>掲載料金</a:t>
                      </a:r>
                      <a:endParaRPr kumimoji="1" lang="en-US" altLang="ja-JP" sz="1400" dirty="0">
                        <a:latin typeface="+mn-ea"/>
                        <a:ea typeface="+mn-ea"/>
                      </a:endParaRPr>
                    </a:p>
                  </a:txBody>
                  <a:tcPr>
                    <a:solidFill>
                      <a:srgbClr val="FF7C80"/>
                    </a:solidFill>
                  </a:tcPr>
                </a:tc>
                <a:tc>
                  <a:txBody>
                    <a:bodyPr/>
                    <a:lstStyle/>
                    <a:p>
                      <a:r>
                        <a:rPr kumimoji="1" lang="ja-JP" altLang="en-US" sz="1400" dirty="0">
                          <a:latin typeface="+mn-ea"/>
                          <a:ea typeface="+mn-ea"/>
                        </a:rPr>
                        <a:t>動画尺</a:t>
                      </a:r>
                    </a:p>
                  </a:txBody>
                  <a:tcPr>
                    <a:solidFill>
                      <a:srgbClr val="FF7C80"/>
                    </a:solidFill>
                  </a:tcPr>
                </a:tc>
                <a:tc>
                  <a:txBody>
                    <a:bodyPr/>
                    <a:lstStyle/>
                    <a:p>
                      <a:r>
                        <a:rPr kumimoji="1" lang="ja-JP" altLang="en-US" sz="1400" dirty="0">
                          <a:latin typeface="+mn-ea"/>
                          <a:ea typeface="+mn-ea"/>
                        </a:rPr>
                        <a:t>二次利用</a:t>
                      </a:r>
                    </a:p>
                  </a:txBody>
                  <a:tcPr>
                    <a:solidFill>
                      <a:srgbClr val="FF7C80"/>
                    </a:solidFill>
                  </a:tcPr>
                </a:tc>
                <a:tc>
                  <a:txBody>
                    <a:bodyPr/>
                    <a:lstStyle/>
                    <a:p>
                      <a:endParaRPr kumimoji="1" lang="ja-JP" altLang="en-US" sz="1400" dirty="0">
                        <a:latin typeface="+mn-ea"/>
                        <a:ea typeface="+mn-ea"/>
                      </a:endParaRPr>
                    </a:p>
                  </a:txBody>
                  <a:tcPr>
                    <a:solidFill>
                      <a:srgbClr val="FF7C80"/>
                    </a:solidFill>
                  </a:tcPr>
                </a:tc>
                <a:extLst>
                  <a:ext uri="{0D108BD9-81ED-4DB2-BD59-A6C34878D82A}">
                    <a16:rowId xmlns:a16="http://schemas.microsoft.com/office/drawing/2014/main" val="2063758115"/>
                  </a:ext>
                </a:extLst>
              </a:tr>
              <a:tr h="748588">
                <a:tc>
                  <a:txBody>
                    <a:bodyPr/>
                    <a:lstStyle/>
                    <a:p>
                      <a:r>
                        <a:rPr kumimoji="1" lang="ja-JP" altLang="en-US" sz="1400" b="1" dirty="0">
                          <a:latin typeface="+mn-ea"/>
                          <a:ea typeface="+mn-ea"/>
                        </a:rPr>
                        <a:t>ショートプラン</a:t>
                      </a:r>
                      <a:endParaRPr kumimoji="1" lang="en-US" altLang="ja-JP" sz="1400" b="1" dirty="0">
                        <a:latin typeface="+mn-ea"/>
                        <a:ea typeface="+mn-ea"/>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latin typeface="+mn-ea"/>
                          <a:ea typeface="+mn-ea"/>
                        </a:rPr>
                        <a:t>50</a:t>
                      </a:r>
                      <a:r>
                        <a:rPr kumimoji="1" lang="ja-JP" altLang="en-US" sz="1800" b="1" dirty="0">
                          <a:latin typeface="+mn-ea"/>
                          <a:ea typeface="+mn-ea"/>
                        </a:rPr>
                        <a:t>万円</a:t>
                      </a:r>
                      <a:endParaRPr kumimoji="1" lang="en-US" altLang="ja-JP" sz="18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a:latin typeface="+mn-ea"/>
                          <a:ea typeface="+mn-ea"/>
                        </a:rPr>
                        <a:t>30</a:t>
                      </a:r>
                      <a:r>
                        <a:rPr kumimoji="1" lang="ja-JP" altLang="en-US" sz="1400" dirty="0">
                          <a:latin typeface="+mn-ea"/>
                          <a:ea typeface="+mn-ea"/>
                        </a:rPr>
                        <a:t>秒～</a:t>
                      </a:r>
                      <a:r>
                        <a:rPr kumimoji="1" lang="en-US" altLang="ja-JP" sz="1400" dirty="0">
                          <a:latin typeface="+mn-ea"/>
                          <a:ea typeface="+mn-ea"/>
                        </a:rPr>
                        <a:t>1</a:t>
                      </a:r>
                      <a:r>
                        <a:rPr kumimoji="1" lang="ja-JP" altLang="en-US" sz="1400" dirty="0">
                          <a:latin typeface="+mn-ea"/>
                          <a:ea typeface="+mn-ea"/>
                        </a:rPr>
                        <a:t>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a:latin typeface="+mn-ea"/>
                          <a:ea typeface="+mn-ea"/>
                        </a:rPr>
                        <a:t>1</a:t>
                      </a:r>
                      <a:r>
                        <a:rPr kumimoji="1" lang="ja-JP" altLang="en-US" sz="1400" dirty="0">
                          <a:latin typeface="+mn-ea"/>
                          <a:ea typeface="+mn-ea"/>
                        </a:rPr>
                        <a:t>年間</a:t>
                      </a:r>
                      <a:endParaRPr kumimoji="1" lang="en-US" altLang="ja-JP" sz="1400" dirty="0">
                        <a:latin typeface="+mn-ea"/>
                        <a:ea typeface="+mn-ea"/>
                      </a:endParaRPr>
                    </a:p>
                    <a:p>
                      <a:r>
                        <a:rPr kumimoji="1" lang="ja-JP" altLang="en-US" sz="1400" dirty="0">
                          <a:latin typeface="+mn-ea"/>
                          <a:ea typeface="+mn-ea"/>
                        </a:rPr>
                        <a:t>無料</a:t>
                      </a:r>
                      <a:endParaRPr kumimoji="1" lang="en-US" altLang="ja-JP" sz="14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a:latin typeface="+mn-ea"/>
                          <a:ea typeface="+mn-ea"/>
                        </a:rPr>
                        <a:t>4</a:t>
                      </a:r>
                      <a:r>
                        <a:rPr kumimoji="1" lang="ja-JP" altLang="en-US" sz="1400" dirty="0">
                          <a:latin typeface="+mn-ea"/>
                          <a:ea typeface="+mn-ea"/>
                        </a:rPr>
                        <a:t>週間～</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5795799"/>
                  </a:ext>
                </a:extLst>
              </a:tr>
              <a:tr h="760288">
                <a:tc>
                  <a:txBody>
                    <a:bodyPr/>
                    <a:lstStyle/>
                    <a:p>
                      <a:r>
                        <a:rPr kumimoji="1" lang="ja-JP" altLang="en-US" sz="1400" b="1" dirty="0">
                          <a:latin typeface="+mn-ea"/>
                          <a:ea typeface="+mn-ea"/>
                        </a:rPr>
                        <a:t>ワンミニッツ</a:t>
                      </a:r>
                      <a:endParaRPr kumimoji="1" lang="en-US" altLang="ja-JP" sz="1400" b="1" dirty="0">
                        <a:latin typeface="+mn-ea"/>
                        <a:ea typeface="+mn-ea"/>
                      </a:endParaRPr>
                    </a:p>
                    <a:p>
                      <a:r>
                        <a:rPr kumimoji="1" lang="ja-JP" altLang="en-US" sz="1400" b="1" dirty="0">
                          <a:latin typeface="+mn-ea"/>
                          <a:ea typeface="+mn-ea"/>
                        </a:rPr>
                        <a:t>プラン</a:t>
                      </a:r>
                      <a:endParaRPr kumimoji="1" lang="en-US" altLang="ja-JP" sz="1400" b="1" dirty="0">
                        <a:latin typeface="+mn-ea"/>
                        <a:ea typeface="+mn-ea"/>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latin typeface="+mn-ea"/>
                          <a:ea typeface="+mn-ea"/>
                        </a:rPr>
                        <a:t>140</a:t>
                      </a:r>
                      <a:r>
                        <a:rPr kumimoji="1" lang="ja-JP" altLang="en-US" sz="1800" b="1" dirty="0">
                          <a:latin typeface="+mn-ea"/>
                          <a:ea typeface="+mn-ea"/>
                        </a:rPr>
                        <a:t>万円</a:t>
                      </a:r>
                      <a:endParaRPr kumimoji="1" lang="en-US" altLang="ja-JP" sz="18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a:latin typeface="+mn-ea"/>
                          <a:ea typeface="+mn-ea"/>
                        </a:rPr>
                        <a:t>1</a:t>
                      </a:r>
                      <a:r>
                        <a:rPr kumimoji="1" lang="ja-JP" altLang="en-US" sz="1400" dirty="0">
                          <a:latin typeface="+mn-ea"/>
                          <a:ea typeface="+mn-ea"/>
                        </a:rPr>
                        <a:t>～</a:t>
                      </a:r>
                      <a:r>
                        <a:rPr kumimoji="1" lang="en-US" altLang="ja-JP" sz="1400" dirty="0">
                          <a:latin typeface="+mn-ea"/>
                          <a:ea typeface="+mn-ea"/>
                        </a:rPr>
                        <a:t>2</a:t>
                      </a:r>
                      <a:r>
                        <a:rPr kumimoji="1" lang="ja-JP" altLang="en-US" sz="1400" dirty="0">
                          <a:latin typeface="+mn-ea"/>
                          <a:ea typeface="+mn-ea"/>
                        </a:rPr>
                        <a:t>分以内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a:latin typeface="+mn-ea"/>
                          <a:ea typeface="+mn-ea"/>
                        </a:rPr>
                        <a:t>1</a:t>
                      </a:r>
                      <a:r>
                        <a:rPr kumimoji="1" lang="ja-JP" altLang="en-US" sz="1400" dirty="0">
                          <a:latin typeface="+mn-ea"/>
                          <a:ea typeface="+mn-ea"/>
                        </a:rPr>
                        <a:t>年間</a:t>
                      </a:r>
                      <a:endParaRPr kumimoji="1" lang="en-US" altLang="ja-JP" sz="1400" dirty="0">
                        <a:latin typeface="+mn-ea"/>
                        <a:ea typeface="+mn-ea"/>
                      </a:endParaRPr>
                    </a:p>
                    <a:p>
                      <a:r>
                        <a:rPr kumimoji="1" lang="ja-JP" altLang="en-US" sz="1400" dirty="0">
                          <a:latin typeface="+mn-ea"/>
                          <a:ea typeface="+mn-ea"/>
                        </a:rPr>
                        <a:t>無料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dirty="0">
                          <a:latin typeface="+mn-ea"/>
                          <a:ea typeface="+mn-ea"/>
                        </a:rPr>
                        <a:t>4</a:t>
                      </a:r>
                      <a:r>
                        <a:rPr kumimoji="1" lang="ja-JP" altLang="en-US" sz="1400" dirty="0">
                          <a:latin typeface="+mn-ea"/>
                          <a:ea typeface="+mn-ea"/>
                        </a:rPr>
                        <a:t>週間～</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2611819"/>
                  </a:ext>
                </a:extLst>
              </a:tr>
              <a:tr h="750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n-ea"/>
                          <a:ea typeface="+mn-ea"/>
                        </a:rPr>
                        <a:t>動画＋</a:t>
                      </a:r>
                      <a:endParaRPr kumimoji="1" lang="en-US" altLang="ja-JP" sz="14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n-ea"/>
                          <a:ea typeface="+mn-ea"/>
                        </a:rPr>
                        <a:t>記事プラン</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chemeClr val="tx1"/>
                          </a:solidFill>
                          <a:latin typeface="+mn-ea"/>
                          <a:ea typeface="+mn-ea"/>
                        </a:rPr>
                        <a:t>340</a:t>
                      </a:r>
                      <a:r>
                        <a:rPr kumimoji="1" lang="ja-JP" altLang="en-US" sz="1800" b="1" dirty="0">
                          <a:solidFill>
                            <a:schemeClr val="tx1"/>
                          </a:solidFill>
                          <a:latin typeface="+mn-ea"/>
                          <a:ea typeface="+mn-ea"/>
                        </a:rPr>
                        <a:t>万円</a:t>
                      </a:r>
                      <a:endParaRPr kumimoji="1" lang="en-US" altLang="ja-JP" sz="18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n-ea"/>
                          <a:ea typeface="+mn-ea"/>
                        </a:rPr>
                        <a:t>2</a:t>
                      </a:r>
                      <a:r>
                        <a:rPr kumimoji="1" lang="ja-JP" altLang="en-US" sz="1400" dirty="0">
                          <a:latin typeface="+mn-ea"/>
                          <a:ea typeface="+mn-ea"/>
                        </a:rPr>
                        <a:t>分以内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n-ea"/>
                          <a:ea typeface="+mn-ea"/>
                        </a:rPr>
                        <a:t>1</a:t>
                      </a:r>
                      <a:r>
                        <a:rPr kumimoji="1" lang="ja-JP" altLang="en-US" sz="1400" dirty="0">
                          <a:latin typeface="+mn-ea"/>
                          <a:ea typeface="+mn-ea"/>
                        </a:rPr>
                        <a:t>年間</a:t>
                      </a:r>
                      <a:endParaRPr kumimoji="1" lang="en-US" altLang="ja-JP" sz="14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無料</a:t>
                      </a:r>
                      <a:endParaRPr kumimoji="1" lang="en-US" altLang="ja-JP" sz="14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mn-ea"/>
                          <a:cs typeface="+mn-cs"/>
                        </a:rPr>
                        <a:t>※</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mn-ea"/>
                          <a:cs typeface="+mn-cs"/>
                        </a:rPr>
                        <a:t>動画</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n-ea"/>
                          <a:ea typeface="+mn-ea"/>
                        </a:rPr>
                        <a:t>6</a:t>
                      </a:r>
                      <a:r>
                        <a:rPr kumimoji="1" lang="ja-JP" altLang="en-US" sz="1400" dirty="0">
                          <a:latin typeface="+mn-ea"/>
                          <a:ea typeface="+mn-ea"/>
                        </a:rPr>
                        <a:t>週間～</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46109"/>
                  </a:ext>
                </a:extLst>
              </a:tr>
              <a:tr h="718148">
                <a:tc>
                  <a:txBody>
                    <a:bodyPr/>
                    <a:lstStyle/>
                    <a:p>
                      <a:r>
                        <a:rPr kumimoji="1" lang="ja-JP" altLang="en-US" sz="1400" b="1" dirty="0">
                          <a:latin typeface="+mn-ea"/>
                          <a:ea typeface="+mn-ea"/>
                        </a:rPr>
                        <a:t>ロングプラン</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chemeClr val="tx1"/>
                          </a:solidFill>
                          <a:latin typeface="+mn-ea"/>
                          <a:ea typeface="+mn-ea"/>
                        </a:rPr>
                        <a:t>330</a:t>
                      </a:r>
                      <a:r>
                        <a:rPr kumimoji="1" lang="ja-JP" altLang="en-US" sz="1800" b="1" dirty="0">
                          <a:solidFill>
                            <a:schemeClr val="tx1"/>
                          </a:solidFill>
                          <a:latin typeface="+mn-ea"/>
                          <a:ea typeface="+mn-ea"/>
                        </a:rPr>
                        <a:t>万円</a:t>
                      </a:r>
                      <a:endParaRPr kumimoji="1" lang="en-US" altLang="ja-JP" sz="18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kumimoji="1" lang="en-US" altLang="ja-JP" sz="1400" dirty="0">
                          <a:latin typeface="+mn-ea"/>
                          <a:ea typeface="+mn-ea"/>
                        </a:rPr>
                        <a:t>10</a:t>
                      </a:r>
                      <a:r>
                        <a:rPr kumimoji="1" lang="ja-JP" altLang="en-US" sz="1400" dirty="0">
                          <a:latin typeface="+mn-ea"/>
                          <a:ea typeface="+mn-ea"/>
                        </a:rPr>
                        <a:t>分以内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kumimoji="1" lang="en-US" altLang="ja-JP" sz="1400" dirty="0">
                          <a:latin typeface="+mn-ea"/>
                          <a:ea typeface="+mn-ea"/>
                        </a:rPr>
                        <a:t>1</a:t>
                      </a:r>
                      <a:r>
                        <a:rPr kumimoji="1" lang="ja-JP" altLang="en-US" sz="1400" dirty="0">
                          <a:latin typeface="+mn-ea"/>
                          <a:ea typeface="+mn-ea"/>
                        </a:rPr>
                        <a:t>年間</a:t>
                      </a:r>
                      <a:endParaRPr kumimoji="1" lang="en-US" altLang="ja-JP" sz="1400" dirty="0">
                        <a:latin typeface="+mn-ea"/>
                        <a:ea typeface="+mn-ea"/>
                      </a:endParaRPr>
                    </a:p>
                    <a:p>
                      <a:r>
                        <a:rPr kumimoji="1" lang="ja-JP" altLang="en-US" sz="1400" dirty="0">
                          <a:latin typeface="+mn-ea"/>
                          <a:ea typeface="+mn-ea"/>
                        </a:rPr>
                        <a:t>無料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kumimoji="1" lang="en-US" altLang="ja-JP" sz="1400" dirty="0">
                          <a:latin typeface="+mn-ea"/>
                          <a:ea typeface="+mn-ea"/>
                        </a:rPr>
                        <a:t>6</a:t>
                      </a:r>
                      <a:r>
                        <a:rPr kumimoji="1" lang="ja-JP" altLang="en-US" sz="1400" dirty="0">
                          <a:latin typeface="+mn-ea"/>
                          <a:ea typeface="+mn-ea"/>
                        </a:rPr>
                        <a:t>週間～</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554559552"/>
                  </a:ext>
                </a:extLst>
              </a:tr>
            </a:tbl>
          </a:graphicData>
        </a:graphic>
      </p:graphicFrame>
      <p:sp>
        <p:nvSpPr>
          <p:cNvPr id="6" name="正方形/長方形 5">
            <a:extLst>
              <a:ext uri="{FF2B5EF4-FFF2-40B4-BE49-F238E27FC236}">
                <a16:creationId xmlns:a16="http://schemas.microsoft.com/office/drawing/2014/main" id="{5C773C37-EED6-4CC7-B3CB-909A700CDF43}"/>
              </a:ext>
            </a:extLst>
          </p:cNvPr>
          <p:cNvSpPr/>
          <p:nvPr/>
        </p:nvSpPr>
        <p:spPr>
          <a:xfrm>
            <a:off x="809903" y="1694501"/>
            <a:ext cx="175487" cy="710155"/>
          </a:xfrm>
          <a:prstGeom prst="rect">
            <a:avLst/>
          </a:prstGeom>
          <a:solidFill>
            <a:srgbClr val="FF7C8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n-ea"/>
              </a:rPr>
              <a:t>1</a:t>
            </a:r>
            <a:endParaRPr kumimoji="1" lang="ja-JP" altLang="en-US" dirty="0">
              <a:latin typeface="+mn-ea"/>
            </a:endParaRPr>
          </a:p>
        </p:txBody>
      </p:sp>
      <p:sp>
        <p:nvSpPr>
          <p:cNvPr id="7" name="正方形/長方形 6">
            <a:extLst>
              <a:ext uri="{FF2B5EF4-FFF2-40B4-BE49-F238E27FC236}">
                <a16:creationId xmlns:a16="http://schemas.microsoft.com/office/drawing/2014/main" id="{526ADAB5-FB7F-49A8-8782-42E42935B07C}"/>
              </a:ext>
            </a:extLst>
          </p:cNvPr>
          <p:cNvSpPr/>
          <p:nvPr/>
        </p:nvSpPr>
        <p:spPr>
          <a:xfrm>
            <a:off x="808893" y="2454482"/>
            <a:ext cx="175487" cy="710155"/>
          </a:xfrm>
          <a:prstGeom prst="rect">
            <a:avLst/>
          </a:prstGeom>
          <a:solidFill>
            <a:srgbClr val="FF7C8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n-ea"/>
              </a:rPr>
              <a:t>2</a:t>
            </a:r>
          </a:p>
        </p:txBody>
      </p:sp>
      <p:sp>
        <p:nvSpPr>
          <p:cNvPr id="8" name="正方形/長方形 7">
            <a:extLst>
              <a:ext uri="{FF2B5EF4-FFF2-40B4-BE49-F238E27FC236}">
                <a16:creationId xmlns:a16="http://schemas.microsoft.com/office/drawing/2014/main" id="{3AD60252-13AB-4742-A709-F835ADD21244}"/>
              </a:ext>
            </a:extLst>
          </p:cNvPr>
          <p:cNvSpPr/>
          <p:nvPr/>
        </p:nvSpPr>
        <p:spPr>
          <a:xfrm>
            <a:off x="808892" y="3214463"/>
            <a:ext cx="175487" cy="710155"/>
          </a:xfrm>
          <a:prstGeom prst="rect">
            <a:avLst/>
          </a:prstGeom>
          <a:solidFill>
            <a:srgbClr val="FF7C8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n-ea"/>
              </a:rPr>
              <a:t>３</a:t>
            </a:r>
            <a:endParaRPr kumimoji="1" lang="en-US" altLang="ja-JP" dirty="0">
              <a:latin typeface="+mn-ea"/>
            </a:endParaRPr>
          </a:p>
        </p:txBody>
      </p:sp>
      <p:sp>
        <p:nvSpPr>
          <p:cNvPr id="10" name="正方形/長方形 9">
            <a:extLst>
              <a:ext uri="{FF2B5EF4-FFF2-40B4-BE49-F238E27FC236}">
                <a16:creationId xmlns:a16="http://schemas.microsoft.com/office/drawing/2014/main" id="{F0925C8B-4B52-4FA4-8084-A617E7F92100}"/>
              </a:ext>
            </a:extLst>
          </p:cNvPr>
          <p:cNvSpPr/>
          <p:nvPr/>
        </p:nvSpPr>
        <p:spPr>
          <a:xfrm>
            <a:off x="808891" y="3974445"/>
            <a:ext cx="175487" cy="717473"/>
          </a:xfrm>
          <a:prstGeom prst="rect">
            <a:avLst/>
          </a:prstGeom>
          <a:solidFill>
            <a:srgbClr val="FF7C8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n-ea"/>
              </a:rPr>
              <a:t>4</a:t>
            </a:r>
          </a:p>
        </p:txBody>
      </p:sp>
      <p:sp>
        <p:nvSpPr>
          <p:cNvPr id="11" name="正方形/長方形 19">
            <a:extLst>
              <a:ext uri="{FF2B5EF4-FFF2-40B4-BE49-F238E27FC236}">
                <a16:creationId xmlns:a16="http://schemas.microsoft.com/office/drawing/2014/main" id="{A9979AFE-AED1-4D4A-96E1-26028C9ECB8E}"/>
              </a:ext>
            </a:extLst>
          </p:cNvPr>
          <p:cNvSpPr>
            <a:spLocks noChangeArrowheads="1"/>
          </p:cNvSpPr>
          <p:nvPr/>
        </p:nvSpPr>
        <p:spPr bwMode="auto">
          <a:xfrm>
            <a:off x="965186" y="4741745"/>
            <a:ext cx="834179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pPr>
            <a:r>
              <a:rPr lang="en-US" altLang="ja-JP" sz="1050" dirty="0">
                <a:latin typeface="+mn-ea"/>
                <a:ea typeface="+mn-ea"/>
                <a:cs typeface="メイリオ" panose="020B0604030504040204" pitchFamily="50" charset="-128"/>
              </a:rPr>
              <a:t>※</a:t>
            </a:r>
            <a:r>
              <a:rPr lang="ja-JP" altLang="en-US" sz="1050" dirty="0">
                <a:latin typeface="+mn-ea"/>
                <a:ea typeface="+mn-ea"/>
                <a:cs typeface="メイリオ" panose="020B0604030504040204" pitchFamily="50" charset="-128"/>
              </a:rPr>
              <a:t>上記は、税別グロス料金となります。</a:t>
            </a:r>
            <a:endParaRPr lang="en-US" altLang="ja-JP" sz="1050" dirty="0">
              <a:latin typeface="+mn-ea"/>
              <a:ea typeface="+mn-ea"/>
              <a:cs typeface="メイリオ" panose="020B0604030504040204" pitchFamily="50" charset="-128"/>
            </a:endParaRPr>
          </a:p>
          <a:p>
            <a:pPr eaLnBrk="1" hangingPunct="1">
              <a:spcBef>
                <a:spcPct val="0"/>
              </a:spcBef>
              <a:buNone/>
            </a:pPr>
            <a:r>
              <a:rPr lang="en-US" altLang="ja-JP" sz="1050" dirty="0">
                <a:latin typeface="+mn-ea"/>
                <a:ea typeface="+mn-ea"/>
                <a:cs typeface="メイリオ" panose="020B0604030504040204" pitchFamily="50" charset="-128"/>
              </a:rPr>
              <a:t>※</a:t>
            </a:r>
            <a:r>
              <a:rPr lang="ja-JP" altLang="en-US" sz="1050">
                <a:latin typeface="+mn-ea"/>
                <a:ea typeface="+mn-ea"/>
                <a:cs typeface="メイリオ" panose="020B0604030504040204" pitchFamily="50" charset="-128"/>
              </a:rPr>
              <a:t>ロングプランは再生保証回数の設定がない、コンテンツの二次利用を前提としたプランとなります。</a:t>
            </a:r>
            <a:endParaRPr lang="en-US" altLang="ja-JP" sz="1050">
              <a:latin typeface="+mn-ea"/>
              <a:ea typeface="+mn-ea"/>
              <a:cs typeface="メイリオ" panose="020B0604030504040204" pitchFamily="50" charset="-128"/>
            </a:endParaRPr>
          </a:p>
        </p:txBody>
      </p:sp>
      <p:sp>
        <p:nvSpPr>
          <p:cNvPr id="12" name="スライド番号プレースホルダー 12">
            <a:extLst>
              <a:ext uri="{FF2B5EF4-FFF2-40B4-BE49-F238E27FC236}">
                <a16:creationId xmlns:a16="http://schemas.microsoft.com/office/drawing/2014/main" id="{1E4A3AB5-606C-4980-A3DF-F220335633CB}"/>
              </a:ext>
            </a:extLst>
          </p:cNvPr>
          <p:cNvSpPr>
            <a:spLocks noGrp="1"/>
          </p:cNvSpPr>
          <p:nvPr>
            <p:ph type="sldNum" sz="quarter" idx="12"/>
          </p:nvPr>
        </p:nvSpPr>
        <p:spPr>
          <a:xfrm>
            <a:off x="7004526" y="6577291"/>
            <a:ext cx="2057400" cy="297235"/>
          </a:xfrm>
          <a:prstGeom prst="rect">
            <a:avLst/>
          </a:prstGeom>
        </p:spPr>
        <p:txBody>
          <a:bodyPr/>
          <a:lstStyle>
            <a:lvl1pPr algn="r">
              <a:defRPr sz="1400" b="1">
                <a:solidFill>
                  <a:schemeClr val="bg1"/>
                </a:solidFill>
              </a:defRPr>
            </a:lvl1pPr>
          </a:lstStyle>
          <a:p>
            <a:fld id="{9D401335-F730-4287-99F3-CA1058D16EE0}" type="slidenum">
              <a:rPr kumimoji="1" lang="ja-JP" altLang="en-US" dirty="0" smtClean="0">
                <a:solidFill>
                  <a:schemeClr val="tx1">
                    <a:lumMod val="65000"/>
                    <a:lumOff val="35000"/>
                  </a:schemeClr>
                </a:solidFill>
              </a:rPr>
              <a:pPr/>
              <a:t>13</a:t>
            </a:fld>
            <a:endParaRPr kumimoji="1" lang="ja-JP" altLang="en-US" dirty="0">
              <a:solidFill>
                <a:schemeClr val="tx1">
                  <a:lumMod val="65000"/>
                  <a:lumOff val="35000"/>
                </a:schemeClr>
              </a:solidFill>
            </a:endParaRPr>
          </a:p>
        </p:txBody>
      </p:sp>
      <p:sp>
        <p:nvSpPr>
          <p:cNvPr id="2" name="テキスト ボックス 1">
            <a:extLst>
              <a:ext uri="{FF2B5EF4-FFF2-40B4-BE49-F238E27FC236}">
                <a16:creationId xmlns:a16="http://schemas.microsoft.com/office/drawing/2014/main" id="{F2F4C174-E043-4A4A-A628-E39E6E47F547}"/>
              </a:ext>
            </a:extLst>
          </p:cNvPr>
          <p:cNvSpPr txBox="1"/>
          <p:nvPr/>
        </p:nvSpPr>
        <p:spPr>
          <a:xfrm>
            <a:off x="6277777" y="1406752"/>
            <a:ext cx="1261884" cy="307777"/>
          </a:xfrm>
          <a:prstGeom prst="rect">
            <a:avLst/>
          </a:prstGeom>
          <a:noFill/>
        </p:spPr>
        <p:txBody>
          <a:bodyPr wrap="none" rtlCol="0">
            <a:spAutoFit/>
          </a:bodyPr>
          <a:lstStyle/>
          <a:p>
            <a:r>
              <a:rPr kumimoji="1" lang="ja-JP" altLang="en-US" sz="1400" b="1" dirty="0">
                <a:solidFill>
                  <a:schemeClr val="bg1"/>
                </a:solidFill>
              </a:rPr>
              <a:t>想定掲載期間</a:t>
            </a:r>
          </a:p>
        </p:txBody>
      </p:sp>
      <p:graphicFrame>
        <p:nvGraphicFramePr>
          <p:cNvPr id="13" name="表 12">
            <a:extLst>
              <a:ext uri="{FF2B5EF4-FFF2-40B4-BE49-F238E27FC236}">
                <a16:creationId xmlns:a16="http://schemas.microsoft.com/office/drawing/2014/main" id="{8F1B3C37-F49A-4F2A-B752-605B80FE65C9}"/>
              </a:ext>
            </a:extLst>
          </p:cNvPr>
          <p:cNvGraphicFramePr>
            <a:graphicFrameLocks noGrp="1"/>
          </p:cNvGraphicFramePr>
          <p:nvPr>
            <p:extLst>
              <p:ext uri="{D42A27DB-BD31-4B8C-83A1-F6EECF244321}">
                <p14:modId xmlns:p14="http://schemas.microsoft.com/office/powerpoint/2010/main" val="2033724868"/>
              </p:ext>
            </p:extLst>
          </p:nvPr>
        </p:nvGraphicFramePr>
        <p:xfrm>
          <a:off x="1048710" y="5278619"/>
          <a:ext cx="6609724" cy="731520"/>
        </p:xfrm>
        <a:graphic>
          <a:graphicData uri="http://schemas.openxmlformats.org/drawingml/2006/table">
            <a:tbl>
              <a:tblPr firstRow="1" bandRow="1">
                <a:tableStyleId>{5C22544A-7EE6-4342-B048-85BDC9FD1C3A}</a:tableStyleId>
              </a:tblPr>
              <a:tblGrid>
                <a:gridCol w="1638219">
                  <a:extLst>
                    <a:ext uri="{9D8B030D-6E8A-4147-A177-3AD203B41FA5}">
                      <a16:colId xmlns:a16="http://schemas.microsoft.com/office/drawing/2014/main" val="696588213"/>
                    </a:ext>
                  </a:extLst>
                </a:gridCol>
                <a:gridCol w="2616591">
                  <a:extLst>
                    <a:ext uri="{9D8B030D-6E8A-4147-A177-3AD203B41FA5}">
                      <a16:colId xmlns:a16="http://schemas.microsoft.com/office/drawing/2014/main" val="2799351432"/>
                    </a:ext>
                  </a:extLst>
                </a:gridCol>
                <a:gridCol w="998806">
                  <a:extLst>
                    <a:ext uri="{9D8B030D-6E8A-4147-A177-3AD203B41FA5}">
                      <a16:colId xmlns:a16="http://schemas.microsoft.com/office/drawing/2014/main" val="535498839"/>
                    </a:ext>
                  </a:extLst>
                </a:gridCol>
                <a:gridCol w="1356108">
                  <a:extLst>
                    <a:ext uri="{9D8B030D-6E8A-4147-A177-3AD203B41FA5}">
                      <a16:colId xmlns:a16="http://schemas.microsoft.com/office/drawing/2014/main" val="1853492797"/>
                    </a:ext>
                  </a:extLst>
                </a:gridCol>
              </a:tblGrid>
              <a:tr h="297431">
                <a:tc rowSpan="2">
                  <a:txBody>
                    <a:bodyPr/>
                    <a:lstStyle/>
                    <a:p>
                      <a:r>
                        <a:rPr kumimoji="1" lang="ja-JP" altLang="en-US" sz="1400" b="1" dirty="0">
                          <a:solidFill>
                            <a:schemeClr val="tx1"/>
                          </a:solidFill>
                          <a:latin typeface="+mn-ea"/>
                          <a:ea typeface="+mn-ea"/>
                        </a:rPr>
                        <a:t>キャスティング</a:t>
                      </a:r>
                      <a:endParaRPr kumimoji="1" lang="ja-JP" altLang="en-US" sz="1400" b="1" dirty="0">
                        <a:latin typeface="+mn-ea"/>
                        <a:ea typeface="+mn-ea"/>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モデル</a:t>
                      </a:r>
                      <a:endParaRPr kumimoji="1" lang="en-US" altLang="ja-JP"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chemeClr val="tx1"/>
                          </a:solidFill>
                          <a:latin typeface="+mn-ea"/>
                          <a:ea typeface="+mn-ea"/>
                        </a:rPr>
                        <a:t>10</a:t>
                      </a:r>
                      <a:r>
                        <a:rPr kumimoji="1" lang="ja-JP" altLang="en-US" sz="1800" b="1" dirty="0">
                          <a:solidFill>
                            <a:schemeClr val="tx1"/>
                          </a:solidFill>
                          <a:latin typeface="+mn-ea"/>
                          <a:ea typeface="+mn-ea"/>
                        </a:rPr>
                        <a:t>万円</a:t>
                      </a:r>
                      <a:endParaRPr kumimoji="1" lang="en-US" altLang="ja-JP" sz="18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5727724"/>
                  </a:ext>
                </a:extLst>
              </a:tr>
              <a:tr h="297431">
                <a:tc vMerge="1">
                  <a:txBody>
                    <a:bodyPr/>
                    <a:lstStyle/>
                    <a:p>
                      <a:endParaRPr kumimoji="1" lang="ja-JP" altLang="en-US" sz="1400" b="1" dirty="0">
                        <a:latin typeface="+mn-ea"/>
                        <a:ea typeface="+mn-ea"/>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公認アンバサダー</a:t>
                      </a:r>
                      <a:r>
                        <a:rPr kumimoji="1" lang="en-US" altLang="ja-JP" sz="1400" b="0" dirty="0">
                          <a:solidFill>
                            <a:schemeClr val="tx1"/>
                          </a:solidFill>
                          <a:latin typeface="+mn-ea"/>
                          <a:ea typeface="+mn-ea"/>
                        </a:rPr>
                        <a:t>(P7)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chemeClr val="tx1"/>
                          </a:solidFill>
                          <a:latin typeface="+mn-ea"/>
                          <a:ea typeface="+mn-ea"/>
                        </a:rPr>
                        <a:t>20</a:t>
                      </a:r>
                      <a:r>
                        <a:rPr kumimoji="1" lang="ja-JP" altLang="en-US" sz="1800" b="1" dirty="0">
                          <a:solidFill>
                            <a:schemeClr val="tx1"/>
                          </a:solidFill>
                          <a:latin typeface="+mn-ea"/>
                          <a:ea typeface="+mn-ea"/>
                        </a:rPr>
                        <a:t>万円</a:t>
                      </a:r>
                      <a:endParaRPr kumimoji="1" lang="en-US" altLang="ja-JP" sz="18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908688591"/>
                  </a:ext>
                </a:extLst>
              </a:tr>
            </a:tbl>
          </a:graphicData>
        </a:graphic>
      </p:graphicFrame>
      <p:sp>
        <p:nvSpPr>
          <p:cNvPr id="15" name="正方形/長方形 14">
            <a:extLst>
              <a:ext uri="{FF2B5EF4-FFF2-40B4-BE49-F238E27FC236}">
                <a16:creationId xmlns:a16="http://schemas.microsoft.com/office/drawing/2014/main" id="{CE9826F1-0FF5-4E48-9B07-AE77BE7E8C78}"/>
              </a:ext>
            </a:extLst>
          </p:cNvPr>
          <p:cNvSpPr/>
          <p:nvPr/>
        </p:nvSpPr>
        <p:spPr>
          <a:xfrm>
            <a:off x="789699" y="5288182"/>
            <a:ext cx="175487" cy="717473"/>
          </a:xfrm>
          <a:prstGeom prst="rect">
            <a:avLst/>
          </a:prstGeom>
          <a:solidFill>
            <a:srgbClr val="FF7C8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latin typeface="+mn-ea"/>
            </a:endParaRPr>
          </a:p>
        </p:txBody>
      </p:sp>
      <p:sp>
        <p:nvSpPr>
          <p:cNvPr id="16" name="テキスト ボックス 15">
            <a:extLst>
              <a:ext uri="{FF2B5EF4-FFF2-40B4-BE49-F238E27FC236}">
                <a16:creationId xmlns:a16="http://schemas.microsoft.com/office/drawing/2014/main" id="{E4893213-E848-4B43-953E-260B62272FFE}"/>
              </a:ext>
            </a:extLst>
          </p:cNvPr>
          <p:cNvSpPr txBox="1"/>
          <p:nvPr/>
        </p:nvSpPr>
        <p:spPr>
          <a:xfrm>
            <a:off x="1033884" y="6044708"/>
            <a:ext cx="7645881"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kern="1200" dirty="0">
                <a:solidFill>
                  <a:schemeClr val="dk1"/>
                </a:solidFill>
                <a:latin typeface="+mn-ea"/>
                <a:cs typeface="+mn-cs"/>
              </a:rPr>
              <a:t>※</a:t>
            </a:r>
            <a:r>
              <a:rPr kumimoji="1" lang="ja-JP" altLang="en-US" sz="1050" b="0" kern="1200" dirty="0">
                <a:solidFill>
                  <a:schemeClr val="dk1"/>
                </a:solidFill>
                <a:latin typeface="+mn-ea"/>
                <a:cs typeface="+mn-cs"/>
              </a:rPr>
              <a:t>上記は、税別ネット料金となります。また、キャスティングにより動画の二次利用が不可となる可能性がございます。</a:t>
            </a:r>
          </a:p>
        </p:txBody>
      </p:sp>
    </p:spTree>
    <p:extLst>
      <p:ext uri="{BB962C8B-B14F-4D97-AF65-F5344CB8AC3E}">
        <p14:creationId xmlns:p14="http://schemas.microsoft.com/office/powerpoint/2010/main" val="400127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219540B9-AEE3-45E2-A3A5-1740493242FD}"/>
              </a:ext>
            </a:extLst>
          </p:cNvPr>
          <p:cNvSpPr txBox="1">
            <a:spLocks/>
          </p:cNvSpPr>
          <p:nvPr/>
        </p:nvSpPr>
        <p:spPr>
          <a:xfrm>
            <a:off x="895363" y="919717"/>
            <a:ext cx="3414674" cy="429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1400" kern="1200">
                <a:solidFill>
                  <a:schemeClr val="tx1"/>
                </a:solidFill>
                <a:latin typeface="+mj-lt"/>
                <a:ea typeface="+mj-ea"/>
                <a:cs typeface="+mj-cs"/>
              </a:defRPr>
            </a:lvl1pPr>
          </a:lstStyle>
          <a:p>
            <a:r>
              <a:rPr lang="ja-JP" altLang="en-US" sz="2400" b="1" dirty="0">
                <a:latin typeface="+mn-ea"/>
                <a:ea typeface="+mn-ea"/>
              </a:rPr>
              <a:t>ショートプラン</a:t>
            </a:r>
          </a:p>
        </p:txBody>
      </p:sp>
      <p:graphicFrame>
        <p:nvGraphicFramePr>
          <p:cNvPr id="5" name="表 4">
            <a:extLst>
              <a:ext uri="{FF2B5EF4-FFF2-40B4-BE49-F238E27FC236}">
                <a16:creationId xmlns:a16="http://schemas.microsoft.com/office/drawing/2014/main" id="{D1C63E79-618C-49DB-B9FC-35E33909885E}"/>
              </a:ext>
            </a:extLst>
          </p:cNvPr>
          <p:cNvGraphicFramePr>
            <a:graphicFrameLocks noGrp="1"/>
          </p:cNvGraphicFramePr>
          <p:nvPr>
            <p:extLst>
              <p:ext uri="{D42A27DB-BD31-4B8C-83A1-F6EECF244321}">
                <p14:modId xmlns:p14="http://schemas.microsoft.com/office/powerpoint/2010/main" val="1490101544"/>
              </p:ext>
            </p:extLst>
          </p:nvPr>
        </p:nvGraphicFramePr>
        <p:xfrm>
          <a:off x="4464136" y="919716"/>
          <a:ext cx="4499180" cy="4874017"/>
        </p:xfrm>
        <a:graphic>
          <a:graphicData uri="http://schemas.openxmlformats.org/drawingml/2006/table">
            <a:tbl>
              <a:tblPr>
                <a:tableStyleId>{74C1A8A3-306A-4EB7-A6B1-4F7E0EB9C5D6}</a:tableStyleId>
              </a:tblPr>
              <a:tblGrid>
                <a:gridCol w="1166482">
                  <a:extLst>
                    <a:ext uri="{9D8B030D-6E8A-4147-A177-3AD203B41FA5}">
                      <a16:colId xmlns:a16="http://schemas.microsoft.com/office/drawing/2014/main" val="20000"/>
                    </a:ext>
                  </a:extLst>
                </a:gridCol>
                <a:gridCol w="3332698">
                  <a:extLst>
                    <a:ext uri="{9D8B030D-6E8A-4147-A177-3AD203B41FA5}">
                      <a16:colId xmlns:a16="http://schemas.microsoft.com/office/drawing/2014/main" val="20001"/>
                    </a:ext>
                  </a:extLst>
                </a:gridCol>
              </a:tblGrid>
              <a:tr h="212888">
                <a:tc gridSpan="2">
                  <a:txBody>
                    <a:bodyPr/>
                    <a:lstStyle>
                      <a:lvl1pPr>
                        <a:spcBef>
                          <a:spcPct val="20000"/>
                        </a:spcBef>
                        <a:buClr>
                          <a:schemeClr val="accent2"/>
                        </a:buClr>
                        <a:buFont typeface="Wingdings" panose="05000000000000000000" pitchFamily="2" charset="2"/>
                        <a:defRPr kumimoji="1" sz="2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スペック</a:t>
                      </a:r>
                    </a:p>
                  </a:txBody>
                  <a:tcPr marL="9526" marR="9526" marT="9518"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C80"/>
                    </a:solidFill>
                  </a:tcPr>
                </a:tc>
                <a:tc hMerge="1">
                  <a:txBody>
                    <a:bodyPr/>
                    <a:lstStyle>
                      <a:lvl1pPr>
                        <a:spcBef>
                          <a:spcPct val="20000"/>
                        </a:spcBef>
                        <a:buClr>
                          <a:schemeClr val="accent2"/>
                        </a:buClr>
                        <a:buFont typeface="Wingdings" panose="05000000000000000000" pitchFamily="2" charset="2"/>
                        <a:defRPr kumimoji="1" sz="2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2"/>
                        </a:solidFill>
                        <a:effectLst/>
                        <a:latin typeface="メイリオ" panose="020B0604030504040204" pitchFamily="50" charset="-128"/>
                        <a:ea typeface="メイリオ" panose="020B0604030504040204" pitchFamily="50" charset="-128"/>
                      </a:endParaRPr>
                    </a:p>
                  </a:txBody>
                  <a:tcPr marL="91427" marR="91427"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7935">
                <a:tc>
                  <a:txBody>
                    <a:bodyPr/>
                    <a:lstStyle/>
                    <a:p>
                      <a:r>
                        <a:rPr kumimoji="1" lang="ja-JP" altLang="en-US" sz="900" dirty="0">
                          <a:latin typeface="+mj-ea"/>
                          <a:ea typeface="+mj-ea"/>
                        </a:rPr>
                        <a:t>金額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dk1"/>
                          </a:solidFill>
                          <a:latin typeface="+mn-lt"/>
                          <a:ea typeface="+mn-ea"/>
                          <a:cs typeface="+mn-cs"/>
                        </a:rPr>
                        <a:t>500,000</a:t>
                      </a:r>
                      <a:r>
                        <a:rPr kumimoji="1" lang="ja-JP" altLang="en-US" sz="1200" kern="1200" dirty="0">
                          <a:solidFill>
                            <a:schemeClr val="dk1"/>
                          </a:solidFill>
                          <a:latin typeface="+mn-lt"/>
                          <a:ea typeface="+mn-ea"/>
                          <a:cs typeface="+mn-cs"/>
                        </a:rPr>
                        <a:t>円（グロス）</a:t>
                      </a:r>
                      <a:endParaRPr kumimoji="1" lang="en-US" altLang="ja-JP" sz="12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03534">
                <a:tc>
                  <a:txBody>
                    <a:bodyPr/>
                    <a:lstStyle/>
                    <a:p>
                      <a:r>
                        <a:rPr kumimoji="1" lang="ja-JP" altLang="en-US" sz="900" dirty="0">
                          <a:latin typeface="+mj-ea"/>
                          <a:ea typeface="+mj-ea"/>
                        </a:rPr>
                        <a:t>動画尺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dirty="0">
                          <a:latin typeface="+mn-lt"/>
                          <a:ea typeface="+mj-ea"/>
                        </a:rPr>
                        <a:t>30</a:t>
                      </a:r>
                      <a:r>
                        <a:rPr kumimoji="1" lang="ja-JP" altLang="en-US" sz="1200" dirty="0">
                          <a:latin typeface="+mn-lt"/>
                          <a:ea typeface="+mj-ea"/>
                        </a:rPr>
                        <a:t>秒～</a:t>
                      </a:r>
                      <a:r>
                        <a:rPr kumimoji="1" lang="en-US" altLang="ja-JP" sz="1200" dirty="0">
                          <a:latin typeface="+mn-lt"/>
                          <a:ea typeface="+mj-ea"/>
                        </a:rPr>
                        <a:t>1</a:t>
                      </a:r>
                      <a:r>
                        <a:rPr kumimoji="1" lang="ja-JP" altLang="en-US" sz="1200" dirty="0">
                          <a:latin typeface="+mn-lt"/>
                          <a:ea typeface="+mj-ea"/>
                        </a:rPr>
                        <a:t>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3341">
                <a:tc>
                  <a:txBody>
                    <a:bodyPr/>
                    <a:lstStyle/>
                    <a:p>
                      <a:r>
                        <a:rPr kumimoji="1" lang="ja-JP" altLang="en-US" sz="900" kern="1200" dirty="0">
                          <a:solidFill>
                            <a:schemeClr val="dk1"/>
                          </a:solidFill>
                          <a:latin typeface="+mj-ea"/>
                          <a:ea typeface="+mn-ea"/>
                          <a:cs typeface="+mn-cs"/>
                        </a:rPr>
                        <a:t>掲載期間</a:t>
                      </a:r>
                      <a:endParaRPr kumimoji="1" lang="en-US" altLang="ja-JP" sz="900" kern="1200" dirty="0">
                        <a:solidFill>
                          <a:schemeClr val="dk1"/>
                        </a:solidFill>
                        <a:latin typeface="+mj-ea"/>
                        <a:ea typeface="+mn-ea"/>
                        <a:cs typeface="+mn-cs"/>
                      </a:endParaRPr>
                    </a:p>
                    <a:p>
                      <a:r>
                        <a:rPr kumimoji="1" lang="ja-JP" altLang="en-US" sz="900" kern="1200" dirty="0">
                          <a:solidFill>
                            <a:schemeClr val="dk1"/>
                          </a:solidFill>
                          <a:latin typeface="+mj-ea"/>
                          <a:ea typeface="+mn-ea"/>
                          <a:cs typeface="+mn-cs"/>
                        </a:rPr>
                        <a:t>（保証）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dirty="0">
                          <a:latin typeface="+mn-lt"/>
                        </a:rPr>
                        <a:t>4</a:t>
                      </a:r>
                      <a:r>
                        <a:rPr kumimoji="1" lang="ja-JP" altLang="en-US" sz="1200" dirty="0">
                          <a:latin typeface="+mn-lt"/>
                        </a:rPr>
                        <a:t>週間～</a:t>
                      </a:r>
                      <a:endParaRPr kumimoji="1" lang="en-US" altLang="ja-JP" sz="1200" dirty="0">
                        <a:latin typeface="+mn-lt"/>
                      </a:endParaRPr>
                    </a:p>
                    <a:p>
                      <a:r>
                        <a:rPr kumimoji="1" lang="en-US" altLang="ja-JP" sz="800" dirty="0">
                          <a:latin typeface="+mn-lt"/>
                        </a:rPr>
                        <a:t>※</a:t>
                      </a:r>
                      <a:r>
                        <a:rPr kumimoji="1" lang="ja-JP" altLang="en-US" sz="800" dirty="0">
                          <a:latin typeface="+mn-lt"/>
                        </a:rPr>
                        <a:t>誘導枠掲載期間</a:t>
                      </a:r>
                      <a:endParaRPr kumimoji="1" lang="en-US" altLang="ja-JP" sz="8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800" dirty="0">
                          <a:latin typeface="+mn-lt"/>
                        </a:rPr>
                        <a:t>※</a:t>
                      </a:r>
                      <a:r>
                        <a:rPr lang="ja-JP" altLang="en-US" sz="800" dirty="0">
                          <a:latin typeface="+mn-lt"/>
                        </a:rPr>
                        <a:t>誘導枠掲載期間終了後、動画はアーカイブいたします。</a:t>
                      </a:r>
                      <a:endParaRPr lang="en-US" altLang="ja-JP" sz="8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3534">
                <a:tc>
                  <a:txBody>
                    <a:bodyPr/>
                    <a:lstStyle/>
                    <a:p>
                      <a:r>
                        <a:rPr kumimoji="1" lang="ja-JP" altLang="en-US" sz="900" dirty="0">
                          <a:solidFill>
                            <a:schemeClr val="tx1"/>
                          </a:solidFill>
                          <a:latin typeface="+mj-ea"/>
                          <a:ea typeface="+mj-ea"/>
                        </a:rPr>
                        <a:t>二次利用</a:t>
                      </a:r>
                      <a:endParaRPr kumimoji="1" lang="en-US" altLang="ja-JP" sz="900" dirty="0">
                        <a:solidFill>
                          <a:schemeClr val="tx1"/>
                        </a:solidFill>
                        <a:latin typeface="+mj-ea"/>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dirty="0">
                          <a:solidFill>
                            <a:schemeClr val="tx1"/>
                          </a:solidFill>
                          <a:latin typeface="+mj-ea"/>
                          <a:ea typeface="+mj-ea"/>
                        </a:rPr>
                        <a:t>1</a:t>
                      </a:r>
                      <a:r>
                        <a:rPr kumimoji="1" lang="ja-JP" altLang="en-US" sz="1200" dirty="0">
                          <a:solidFill>
                            <a:schemeClr val="tx1"/>
                          </a:solidFill>
                          <a:latin typeface="+mj-ea"/>
                          <a:ea typeface="+mj-ea"/>
                        </a:rPr>
                        <a:t>年間無料</a:t>
                      </a:r>
                      <a:endParaRPr kumimoji="1" lang="en-US" altLang="ja-JP" sz="1200" dirty="0">
                        <a:solidFill>
                          <a:schemeClr val="tx1"/>
                        </a:solidFill>
                        <a:latin typeface="+mj-ea"/>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2385605"/>
                  </a:ext>
                </a:extLst>
              </a:tr>
              <a:tr h="438437">
                <a:tc>
                  <a:txBody>
                    <a:bodyPr/>
                    <a:lstStyle/>
                    <a:p>
                      <a:r>
                        <a:rPr kumimoji="1" lang="ja-JP" altLang="en-US" sz="1000" dirty="0">
                          <a:solidFill>
                            <a:schemeClr val="tx1"/>
                          </a:solidFill>
                          <a:latin typeface="+mj-ea"/>
                          <a:ea typeface="+mj-ea"/>
                        </a:rPr>
                        <a:t>申込締切</a:t>
                      </a:r>
                      <a:endParaRPr kumimoji="1" lang="en-US" altLang="ja-JP" sz="1000" dirty="0">
                        <a:solidFill>
                          <a:schemeClr val="tx1"/>
                        </a:solidFill>
                        <a:latin typeface="+mj-ea"/>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dirty="0">
                          <a:latin typeface="+mn-lt"/>
                        </a:rPr>
                        <a:t>40</a:t>
                      </a:r>
                      <a:r>
                        <a:rPr kumimoji="1" lang="ja-JP" altLang="en-US" sz="1200" dirty="0">
                          <a:latin typeface="+mn-lt"/>
                        </a:rPr>
                        <a:t>営業日前</a:t>
                      </a:r>
                      <a:endParaRPr kumimoji="1" lang="en-US" altLang="ja-JP" sz="1200" dirty="0">
                        <a:latin typeface="+mn-lt"/>
                      </a:endParaRPr>
                    </a:p>
                    <a:p>
                      <a:r>
                        <a:rPr kumimoji="1" lang="en-US" altLang="ja-JP" sz="800" dirty="0">
                          <a:latin typeface="+mn-lt"/>
                        </a:rPr>
                        <a:t>※</a:t>
                      </a:r>
                      <a:r>
                        <a:rPr kumimoji="1" lang="ja-JP" altLang="en-US" sz="800" dirty="0">
                          <a:latin typeface="+mn-lt"/>
                        </a:rPr>
                        <a:t>最短の制作期間の場合</a:t>
                      </a:r>
                      <a:endParaRPr kumimoji="1" lang="en-US" altLang="ja-JP" sz="800" dirty="0">
                        <a:solidFill>
                          <a:schemeClr val="tx1"/>
                        </a:solidFill>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8437">
                <a:tc>
                  <a:txBody>
                    <a:bodyPr/>
                    <a:lstStyle/>
                    <a:p>
                      <a:r>
                        <a:rPr kumimoji="1" lang="ja-JP" altLang="en-US" sz="1000" dirty="0">
                          <a:solidFill>
                            <a:schemeClr val="tx1"/>
                          </a:solidFill>
                          <a:latin typeface="+mj-ea"/>
                          <a:ea typeface="+mj-ea"/>
                        </a:rPr>
                        <a:t>制作期間</a:t>
                      </a:r>
                      <a:endParaRPr kumimoji="1" lang="en-US" altLang="ja-JP" sz="1000" dirty="0">
                        <a:solidFill>
                          <a:schemeClr val="tx1"/>
                        </a:solidFill>
                        <a:latin typeface="+mj-ea"/>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latin typeface="+mn-lt"/>
                        </a:rPr>
                        <a:t>最短</a:t>
                      </a:r>
                      <a:r>
                        <a:rPr kumimoji="1" lang="en-US" altLang="ja-JP" sz="1200" dirty="0">
                          <a:latin typeface="+mn-lt"/>
                        </a:rPr>
                        <a:t>30</a:t>
                      </a:r>
                      <a:r>
                        <a:rPr kumimoji="1" lang="ja-JP" altLang="en-US" sz="1200" dirty="0">
                          <a:latin typeface="+mn-lt"/>
                        </a:rPr>
                        <a:t>営業日</a:t>
                      </a:r>
                      <a:endParaRPr kumimoji="1" lang="en-US" altLang="ja-JP" sz="1200" dirty="0">
                        <a:latin typeface="+mn-lt"/>
                      </a:endParaRPr>
                    </a:p>
                    <a:p>
                      <a:r>
                        <a:rPr kumimoji="1" lang="en-US" altLang="ja-JP" sz="800" dirty="0">
                          <a:latin typeface="+mn-lt"/>
                        </a:rPr>
                        <a:t>※</a:t>
                      </a:r>
                      <a:r>
                        <a:rPr kumimoji="1" lang="ja-JP" altLang="en-US" sz="800" dirty="0">
                          <a:latin typeface="+mn-lt"/>
                        </a:rPr>
                        <a:t>制作内容によって異なります</a:t>
                      </a:r>
                      <a:endParaRPr kumimoji="1" lang="en-US" altLang="ja-JP" sz="800" dirty="0">
                        <a:solidFill>
                          <a:schemeClr val="tx1"/>
                        </a:solidFill>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0985">
                <a:tc>
                  <a:txBody>
                    <a:bodyPr/>
                    <a:lstStyle/>
                    <a:p>
                      <a:r>
                        <a:rPr kumimoji="1" lang="ja-JP" altLang="en-US" sz="1000" dirty="0">
                          <a:solidFill>
                            <a:schemeClr val="tx1"/>
                          </a:solidFill>
                          <a:latin typeface="+mj-ea"/>
                          <a:ea typeface="+mj-ea"/>
                        </a:rPr>
                        <a:t>レポート</a:t>
                      </a:r>
                      <a:endParaRPr kumimoji="1" lang="en-US" altLang="ja-JP" sz="1000" dirty="0">
                        <a:solidFill>
                          <a:schemeClr val="tx1"/>
                        </a:solidFill>
                        <a:latin typeface="+mj-ea"/>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800" dirty="0">
                          <a:latin typeface="+mn-lt"/>
                        </a:rPr>
                        <a:t>再生回数など</a:t>
                      </a:r>
                      <a:br>
                        <a:rPr kumimoji="1" lang="en-US" altLang="ja-JP" sz="800" dirty="0">
                          <a:latin typeface="+mn-lt"/>
                        </a:rPr>
                      </a:br>
                      <a:r>
                        <a:rPr kumimoji="1" lang="en-US" altLang="ja-JP" sz="800" dirty="0">
                          <a:latin typeface="+mn-lt"/>
                        </a:rPr>
                        <a:t>※</a:t>
                      </a:r>
                      <a:r>
                        <a:rPr kumimoji="1" lang="ja-JP" altLang="en-US" sz="800" dirty="0">
                          <a:latin typeface="+mn-lt"/>
                        </a:rPr>
                        <a:t>誘導枠のレポートはありません</a:t>
                      </a:r>
                      <a:endParaRPr kumimoji="1" lang="en-US" altLang="ja-JP" sz="800" dirty="0">
                        <a:solidFill>
                          <a:schemeClr val="tx1"/>
                        </a:solidFill>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854926">
                <a:tc>
                  <a:txBody>
                    <a:bodyPr/>
                    <a:lstStyle/>
                    <a:p>
                      <a:r>
                        <a:rPr kumimoji="1" lang="ja-JP" altLang="en-US" sz="1000" dirty="0">
                          <a:latin typeface="+mj-ea"/>
                          <a:ea typeface="+mj-ea"/>
                        </a:rPr>
                        <a:t>備考</a:t>
                      </a: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hangingPunct="1">
                        <a:spcBef>
                          <a:spcPct val="0"/>
                        </a:spcBef>
                        <a:buFontTx/>
                        <a:buNone/>
                      </a:pPr>
                      <a:r>
                        <a:rPr lang="en-US" altLang="ja-JP" sz="1000" b="1" dirty="0">
                          <a:latin typeface="+mn-lt"/>
                        </a:rPr>
                        <a:t>※</a:t>
                      </a:r>
                      <a:r>
                        <a:rPr lang="ja-JP" altLang="en-US" sz="1000" b="1" dirty="0">
                          <a:latin typeface="+mn-lt"/>
                        </a:rPr>
                        <a:t>取材費は別途お見積りいたします。</a:t>
                      </a:r>
                      <a:endParaRPr lang="en-US" altLang="ja-JP" sz="1000" b="1" dirty="0">
                        <a:latin typeface="+mn-lt"/>
                      </a:endParaRPr>
                    </a:p>
                    <a:p>
                      <a:pPr eaLnBrk="1" hangingPunct="1">
                        <a:spcBef>
                          <a:spcPct val="0"/>
                        </a:spcBef>
                        <a:buFontTx/>
                        <a:buNone/>
                      </a:pPr>
                      <a:r>
                        <a:rPr lang="en-US" altLang="ja-JP" sz="800" dirty="0">
                          <a:latin typeface="+mn-lt"/>
                        </a:rPr>
                        <a:t>※</a:t>
                      </a:r>
                      <a:r>
                        <a:rPr lang="ja-JP" altLang="en-US" sz="800" dirty="0">
                          <a:latin typeface="+mn-lt"/>
                        </a:rPr>
                        <a:t>実施金額は消費税を含まないグロス提供価格となります。</a:t>
                      </a:r>
                      <a:endParaRPr lang="en-US" altLang="ja-JP" sz="800" dirty="0">
                        <a:latin typeface="+mn-lt"/>
                      </a:endParaRPr>
                    </a:p>
                    <a:p>
                      <a:pPr eaLnBrk="1" hangingPunct="1">
                        <a:spcBef>
                          <a:spcPct val="0"/>
                        </a:spcBef>
                        <a:buFontTx/>
                        <a:buNone/>
                      </a:pPr>
                      <a:r>
                        <a:rPr lang="en-US" altLang="ja-JP" sz="800" dirty="0">
                          <a:latin typeface="+mn-lt"/>
                        </a:rPr>
                        <a:t>※</a:t>
                      </a:r>
                      <a:r>
                        <a:rPr lang="ja-JP" altLang="en-US" sz="800" dirty="0">
                          <a:latin typeface="+mn-lt"/>
                        </a:rPr>
                        <a:t>記載の期間を超える二次利用については別途お見積りいたします。</a:t>
                      </a:r>
                      <a:endParaRPr lang="en-US" altLang="ja-JP" sz="800" dirty="0">
                        <a:latin typeface="+mn-lt"/>
                      </a:endParaRPr>
                    </a:p>
                    <a:p>
                      <a:pPr eaLnBrk="1" hangingPunct="1">
                        <a:spcBef>
                          <a:spcPct val="0"/>
                        </a:spcBef>
                        <a:buFontTx/>
                        <a:buNone/>
                      </a:pPr>
                      <a:r>
                        <a:rPr lang="en-US" altLang="ja-JP" sz="800" dirty="0">
                          <a:latin typeface="+mn-lt"/>
                        </a:rPr>
                        <a:t>※</a:t>
                      </a:r>
                      <a:r>
                        <a:rPr lang="ja-JP" altLang="en-US" sz="800" dirty="0">
                          <a:latin typeface="+mn-lt"/>
                        </a:rPr>
                        <a:t>絵コンテ・動画の修正は各</a:t>
                      </a:r>
                      <a:r>
                        <a:rPr lang="en-US" altLang="ja-JP" sz="800" dirty="0">
                          <a:latin typeface="+mn-lt"/>
                        </a:rPr>
                        <a:t>1</a:t>
                      </a:r>
                      <a:r>
                        <a:rPr lang="ja-JP" altLang="en-US" sz="800" dirty="0">
                          <a:latin typeface="+mn-lt"/>
                        </a:rPr>
                        <a:t>回までお受けいたします。</a:t>
                      </a:r>
                      <a:endParaRPr lang="en-US" altLang="ja-JP" sz="800" dirty="0">
                        <a:latin typeface="+mn-lt"/>
                      </a:endParaRPr>
                    </a:p>
                    <a:p>
                      <a:pPr eaLnBrk="1" hangingPunct="1">
                        <a:spcBef>
                          <a:spcPct val="0"/>
                        </a:spcBef>
                        <a:buFontTx/>
                        <a:buNone/>
                      </a:pPr>
                      <a:r>
                        <a:rPr lang="en-US" altLang="ja-JP" sz="800" dirty="0">
                          <a:latin typeface="+mn-lt"/>
                        </a:rPr>
                        <a:t>※</a:t>
                      </a:r>
                      <a:r>
                        <a:rPr lang="ja-JP" altLang="en-US" sz="800" dirty="0">
                          <a:latin typeface="+mn-lt"/>
                        </a:rPr>
                        <a:t>モデルやインフルエンサーの取材は含みません。</a:t>
                      </a:r>
                      <a:endParaRPr lang="en-US" altLang="ja-JP" sz="800" dirty="0">
                        <a:latin typeface="+mn-lt"/>
                      </a:endParaRPr>
                    </a:p>
                    <a:p>
                      <a:pPr eaLnBrk="1" hangingPunct="1">
                        <a:spcBef>
                          <a:spcPct val="0"/>
                        </a:spcBef>
                        <a:buFontTx/>
                        <a:buNone/>
                      </a:pPr>
                      <a:r>
                        <a:rPr lang="en-US" altLang="ja-JP" sz="800" dirty="0">
                          <a:latin typeface="+mn-lt"/>
                        </a:rPr>
                        <a:t>※</a:t>
                      </a:r>
                      <a:r>
                        <a:rPr lang="ja-JP" altLang="en-US" sz="800" dirty="0">
                          <a:latin typeface="+mn-lt"/>
                        </a:rPr>
                        <a:t>掲載開始日は平日任意となります。</a:t>
                      </a:r>
                      <a:r>
                        <a:rPr lang="en-US" altLang="ja-JP" sz="800" dirty="0">
                          <a:latin typeface="+mn-lt"/>
                        </a:rPr>
                        <a:t>※</a:t>
                      </a:r>
                      <a:r>
                        <a:rPr lang="ja-JP" altLang="en-US" sz="800" dirty="0">
                          <a:latin typeface="+mn-lt"/>
                        </a:rPr>
                        <a:t>動画再生内に</a:t>
                      </a:r>
                      <a:r>
                        <a:rPr lang="en-US" altLang="ja-JP" sz="800" dirty="0">
                          <a:latin typeface="+mn-lt"/>
                        </a:rPr>
                        <a:t>sponsored</a:t>
                      </a:r>
                      <a:r>
                        <a:rPr lang="ja-JP" altLang="en-US" sz="800" dirty="0">
                          <a:latin typeface="+mn-lt"/>
                        </a:rPr>
                        <a:t>の表記が入ります。</a:t>
                      </a:r>
                      <a:endParaRPr lang="en-US" altLang="ja-JP" sz="800" dirty="0">
                        <a:latin typeface="+mn-lt"/>
                      </a:endParaRPr>
                    </a:p>
                    <a:p>
                      <a:pPr eaLnBrk="1" hangingPunct="1">
                        <a:spcBef>
                          <a:spcPct val="0"/>
                        </a:spcBef>
                        <a:buNone/>
                      </a:pPr>
                      <a:r>
                        <a:rPr lang="en-US" altLang="ja-JP" sz="800" dirty="0">
                          <a:latin typeface="+mn-lt"/>
                        </a:rPr>
                        <a:t>※</a:t>
                      </a:r>
                      <a:r>
                        <a:rPr lang="ja-JP" altLang="en-US" sz="800" dirty="0">
                          <a:latin typeface="+mn-lt"/>
                        </a:rPr>
                        <a:t>動画再生内に広告主名を記載させていただきます。</a:t>
                      </a:r>
                      <a:endParaRPr lang="en-US" altLang="ja-JP" sz="800" dirty="0">
                        <a:latin typeface="+mn-lt"/>
                      </a:endParaRPr>
                    </a:p>
                    <a:p>
                      <a:pPr eaLnBrk="1" hangingPunct="1">
                        <a:spcBef>
                          <a:spcPct val="0"/>
                        </a:spcBef>
                        <a:buNone/>
                      </a:pPr>
                      <a:r>
                        <a:rPr lang="en-US" altLang="ja-JP" sz="800" dirty="0">
                          <a:solidFill>
                            <a:schemeClr val="tx1"/>
                          </a:solidFill>
                          <a:latin typeface="+mn-lt"/>
                          <a:ea typeface="メイリオ" panose="020B0604030504040204" pitchFamily="50" charset="-128"/>
                          <a:cs typeface="メイリオ" panose="020B0604030504040204" pitchFamily="50" charset="-128"/>
                        </a:rPr>
                        <a:t>※</a:t>
                      </a:r>
                      <a:r>
                        <a:rPr lang="ja-JP" altLang="en-US" sz="800" dirty="0">
                          <a:solidFill>
                            <a:schemeClr val="tx1"/>
                          </a:solidFill>
                          <a:latin typeface="+mn-lt"/>
                          <a:ea typeface="メイリオ" panose="020B0604030504040204" pitchFamily="50" charset="-128"/>
                          <a:cs typeface="メイリオ" panose="020B0604030504040204" pitchFamily="50" charset="-128"/>
                        </a:rPr>
                        <a:t>キャスティングにより、二次利用できない場合がございます。</a:t>
                      </a:r>
                      <a:endParaRPr lang="en-US" altLang="ja-JP" sz="800" dirty="0">
                        <a:solidFill>
                          <a:schemeClr val="tx1"/>
                        </a:solidFill>
                        <a:latin typeface="+mn-lt"/>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8" name="正方形/長方形 7">
            <a:extLst>
              <a:ext uri="{FF2B5EF4-FFF2-40B4-BE49-F238E27FC236}">
                <a16:creationId xmlns:a16="http://schemas.microsoft.com/office/drawing/2014/main" id="{93DD1DDB-7944-4381-B2FB-9623D2E589B4}"/>
              </a:ext>
            </a:extLst>
          </p:cNvPr>
          <p:cNvSpPr/>
          <p:nvPr/>
        </p:nvSpPr>
        <p:spPr>
          <a:xfrm>
            <a:off x="259055" y="886369"/>
            <a:ext cx="482209" cy="394997"/>
          </a:xfrm>
          <a:prstGeom prst="rect">
            <a:avLst/>
          </a:prstGeom>
          <a:solidFill>
            <a:srgbClr val="FF5E72"/>
          </a:solidFill>
          <a:ln w="76200">
            <a:solidFill>
              <a:srgbClr val="FF5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kumimoji="1" lang="en-US" altLang="ja-JP" sz="2000" b="1" dirty="0">
                <a:latin typeface="+mn-ea"/>
              </a:rPr>
              <a:t>1</a:t>
            </a:r>
            <a:endParaRPr kumimoji="1" lang="ja-JP" altLang="en-US" sz="2000" b="1" dirty="0">
              <a:latin typeface="+mn-ea"/>
            </a:endParaRPr>
          </a:p>
        </p:txBody>
      </p:sp>
      <p:sp>
        <p:nvSpPr>
          <p:cNvPr id="13" name="角丸四角形 13">
            <a:extLst>
              <a:ext uri="{FF2B5EF4-FFF2-40B4-BE49-F238E27FC236}">
                <a16:creationId xmlns:a16="http://schemas.microsoft.com/office/drawing/2014/main" id="{4334CC50-DC7E-46E0-8746-96E9E393CB13}"/>
              </a:ext>
            </a:extLst>
          </p:cNvPr>
          <p:cNvSpPr/>
          <p:nvPr/>
        </p:nvSpPr>
        <p:spPr>
          <a:xfrm>
            <a:off x="269091" y="4917296"/>
            <a:ext cx="4117996" cy="1728751"/>
          </a:xfrm>
          <a:prstGeom prst="roundRect">
            <a:avLst>
              <a:gd name="adj" fmla="val 5612"/>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ea typeface="Meiryo UI" panose="020B0604030504040204" pitchFamily="50" charset="-128"/>
            </a:endParaRPr>
          </a:p>
        </p:txBody>
      </p:sp>
      <p:sp>
        <p:nvSpPr>
          <p:cNvPr id="10" name="正方形/長方形 9">
            <a:extLst>
              <a:ext uri="{FF2B5EF4-FFF2-40B4-BE49-F238E27FC236}">
                <a16:creationId xmlns:a16="http://schemas.microsoft.com/office/drawing/2014/main" id="{7F26245D-2A49-4452-A7AE-1C0142B74A55}"/>
              </a:ext>
            </a:extLst>
          </p:cNvPr>
          <p:cNvSpPr/>
          <p:nvPr/>
        </p:nvSpPr>
        <p:spPr>
          <a:xfrm>
            <a:off x="370833" y="4756675"/>
            <a:ext cx="819518" cy="333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rPr>
              <a:t>POINT</a:t>
            </a:r>
            <a:endParaRPr kumimoji="1" lang="ja-JP" altLang="en-US" sz="1600" b="1" dirty="0">
              <a:solidFill>
                <a:schemeClr val="tx1"/>
              </a:solidFill>
            </a:endParaRPr>
          </a:p>
        </p:txBody>
      </p:sp>
      <p:sp>
        <p:nvSpPr>
          <p:cNvPr id="12" name="角丸四角形 13">
            <a:extLst>
              <a:ext uri="{FF2B5EF4-FFF2-40B4-BE49-F238E27FC236}">
                <a16:creationId xmlns:a16="http://schemas.microsoft.com/office/drawing/2014/main" id="{2A85B823-8507-4FB3-9B15-074D8C5EBF04}"/>
              </a:ext>
            </a:extLst>
          </p:cNvPr>
          <p:cNvSpPr/>
          <p:nvPr/>
        </p:nvSpPr>
        <p:spPr>
          <a:xfrm>
            <a:off x="370833" y="5244036"/>
            <a:ext cx="4001619" cy="124619"/>
          </a:xfrm>
          <a:prstGeom prst="roundRect">
            <a:avLst>
              <a:gd name="adj" fmla="val 5612"/>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kumimoji="1" lang="ja-JP" altLang="en-US" sz="1200" dirty="0">
                <a:solidFill>
                  <a:schemeClr val="tx1"/>
                </a:solidFill>
                <a:ea typeface="Meiryo UI" panose="020B0604030504040204" pitchFamily="50" charset="-128"/>
              </a:rPr>
              <a:t>✔　</a:t>
            </a:r>
            <a:r>
              <a:rPr kumimoji="1" lang="ja-JP" altLang="en-US" sz="1200" dirty="0">
                <a:solidFill>
                  <a:schemeClr val="tx1"/>
                </a:solidFill>
                <a:latin typeface="+mn-ea"/>
                <a:ea typeface="Meiryo UI" panose="020B0604030504040204" pitchFamily="50" charset="-128"/>
              </a:rPr>
              <a:t>低予算</a:t>
            </a:r>
            <a:r>
              <a:rPr lang="ja-JP" altLang="en-US" sz="1200" dirty="0">
                <a:solidFill>
                  <a:schemeClr val="tx1"/>
                </a:solidFill>
                <a:latin typeface="+mn-ea"/>
              </a:rPr>
              <a:t>で動画を制作いたします</a:t>
            </a:r>
            <a:endParaRPr lang="en-US" altLang="ja-JP" sz="1200" dirty="0">
              <a:solidFill>
                <a:schemeClr val="tx1"/>
              </a:solidFill>
              <a:latin typeface="+mn-ea"/>
            </a:endParaRPr>
          </a:p>
        </p:txBody>
      </p:sp>
      <p:pic>
        <p:nvPicPr>
          <p:cNvPr id="15" name="図 14" descr="食品 が含まれている画像&#10;&#10;自動的に生成された説明">
            <a:extLst>
              <a:ext uri="{FF2B5EF4-FFF2-40B4-BE49-F238E27FC236}">
                <a16:creationId xmlns:a16="http://schemas.microsoft.com/office/drawing/2014/main" id="{59AE7636-541B-425B-A6C7-0715B35E36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34078" y="3727803"/>
            <a:ext cx="1425454" cy="801054"/>
          </a:xfrm>
          <a:prstGeom prst="rect">
            <a:avLst/>
          </a:prstGeom>
        </p:spPr>
      </p:pic>
      <p:pic>
        <p:nvPicPr>
          <p:cNvPr id="9" name="図 8" descr="屋内, 人, 女性, キッチン が含まれている画像&#10;&#10;自動的に生成された説明">
            <a:extLst>
              <a:ext uri="{FF2B5EF4-FFF2-40B4-BE49-F238E27FC236}">
                <a16:creationId xmlns:a16="http://schemas.microsoft.com/office/drawing/2014/main" id="{D4B7258C-5290-40E4-B530-5F1F7EED9FC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4432" y="3727803"/>
            <a:ext cx="1411486" cy="801054"/>
          </a:xfrm>
          <a:prstGeom prst="rect">
            <a:avLst/>
          </a:prstGeom>
        </p:spPr>
      </p:pic>
      <p:pic>
        <p:nvPicPr>
          <p:cNvPr id="1026" name="Picture 2">
            <a:extLst>
              <a:ext uri="{FF2B5EF4-FFF2-40B4-BE49-F238E27FC236}">
                <a16:creationId xmlns:a16="http://schemas.microsoft.com/office/drawing/2014/main" id="{FD2E202B-AB5D-4F7C-9988-D69DC4C04EA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141878" y="3717508"/>
            <a:ext cx="919548" cy="919548"/>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DE6FF1BF-4D15-4150-9215-30406AD4875F}"/>
              </a:ext>
            </a:extLst>
          </p:cNvPr>
          <p:cNvSpPr txBox="1"/>
          <p:nvPr/>
        </p:nvSpPr>
        <p:spPr>
          <a:xfrm>
            <a:off x="259055" y="133495"/>
            <a:ext cx="4312945" cy="276999"/>
          </a:xfrm>
          <a:prstGeom prst="rect">
            <a:avLst/>
          </a:prstGeom>
          <a:noFill/>
        </p:spPr>
        <p:txBody>
          <a:bodyPr wrap="square" lIns="0" tIns="0" rIns="0" bIns="0" rtlCol="0">
            <a:spAutoFit/>
          </a:bodyPr>
          <a:lstStyle/>
          <a:p>
            <a:r>
              <a:rPr kumimoji="1" lang="ja-JP" altLang="en-US" b="1" dirty="0">
                <a:latin typeface="+mj-ea"/>
                <a:ea typeface="+mj-ea"/>
              </a:rPr>
              <a:t>タイアップコンテンツ</a:t>
            </a:r>
          </a:p>
        </p:txBody>
      </p:sp>
      <p:sp>
        <p:nvSpPr>
          <p:cNvPr id="18" name="スライド番号プレースホルダー 12">
            <a:extLst>
              <a:ext uri="{FF2B5EF4-FFF2-40B4-BE49-F238E27FC236}">
                <a16:creationId xmlns:a16="http://schemas.microsoft.com/office/drawing/2014/main" id="{710CC2B2-8201-4D4A-A0B4-643CDFE55E75}"/>
              </a:ext>
            </a:extLst>
          </p:cNvPr>
          <p:cNvSpPr>
            <a:spLocks noGrp="1"/>
          </p:cNvSpPr>
          <p:nvPr>
            <p:ph type="sldNum" sz="quarter" idx="12"/>
          </p:nvPr>
        </p:nvSpPr>
        <p:spPr>
          <a:xfrm>
            <a:off x="7004526" y="6577291"/>
            <a:ext cx="2057400" cy="297235"/>
          </a:xfrm>
          <a:prstGeom prst="rect">
            <a:avLst/>
          </a:prstGeom>
        </p:spPr>
        <p:txBody>
          <a:bodyPr/>
          <a:lstStyle>
            <a:lvl1pPr algn="r">
              <a:defRPr sz="1400" b="1">
                <a:solidFill>
                  <a:schemeClr val="bg1"/>
                </a:solidFill>
              </a:defRPr>
            </a:lvl1pPr>
          </a:lstStyle>
          <a:p>
            <a:fld id="{9D401335-F730-4287-99F3-CA1058D16EE0}" type="slidenum">
              <a:rPr kumimoji="1" lang="ja-JP" altLang="en-US" dirty="0" smtClean="0">
                <a:solidFill>
                  <a:schemeClr val="tx1">
                    <a:lumMod val="65000"/>
                    <a:lumOff val="35000"/>
                  </a:schemeClr>
                </a:solidFill>
              </a:rPr>
              <a:pPr/>
              <a:t>14</a:t>
            </a:fld>
            <a:endParaRPr kumimoji="1" lang="ja-JP" altLang="en-US" dirty="0">
              <a:solidFill>
                <a:schemeClr val="tx1">
                  <a:lumMod val="65000"/>
                  <a:lumOff val="35000"/>
                </a:schemeClr>
              </a:solidFill>
            </a:endParaRPr>
          </a:p>
        </p:txBody>
      </p:sp>
      <p:sp>
        <p:nvSpPr>
          <p:cNvPr id="19" name="角丸四角形 13">
            <a:extLst>
              <a:ext uri="{FF2B5EF4-FFF2-40B4-BE49-F238E27FC236}">
                <a16:creationId xmlns:a16="http://schemas.microsoft.com/office/drawing/2014/main" id="{A928F6FE-CCD8-44A1-890C-E2CC27A147B0}"/>
              </a:ext>
            </a:extLst>
          </p:cNvPr>
          <p:cNvSpPr/>
          <p:nvPr/>
        </p:nvSpPr>
        <p:spPr>
          <a:xfrm>
            <a:off x="370833" y="5491786"/>
            <a:ext cx="4001619" cy="727774"/>
          </a:xfrm>
          <a:prstGeom prst="roundRect">
            <a:avLst>
              <a:gd name="adj" fmla="val 5612"/>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kumimoji="1" lang="ja-JP" altLang="en-US" sz="1200" dirty="0">
                <a:solidFill>
                  <a:schemeClr val="tx1"/>
                </a:solidFill>
                <a:ea typeface="Meiryo UI" panose="020B0604030504040204" pitchFamily="50" charset="-128"/>
              </a:rPr>
              <a:t>✔　商品紹介やレシピ紹介、</a:t>
            </a:r>
            <a:r>
              <a:rPr lang="ja-JP" altLang="en-US" sz="1200" dirty="0">
                <a:solidFill>
                  <a:schemeClr val="tx1"/>
                </a:solidFill>
                <a:latin typeface="+mn-ea"/>
              </a:rPr>
              <a:t>宿泊施設・レジャー施設様等</a:t>
            </a:r>
            <a:endParaRPr lang="en-US" altLang="ja-JP" sz="1200" dirty="0">
              <a:solidFill>
                <a:schemeClr val="tx1"/>
              </a:solidFill>
              <a:latin typeface="+mn-ea"/>
            </a:endParaRPr>
          </a:p>
          <a:p>
            <a:pPr>
              <a:lnSpc>
                <a:spcPts val="1900"/>
              </a:lnSpc>
            </a:pPr>
            <a:r>
              <a:rPr lang="ja-JP" altLang="en-US" sz="1200" dirty="0">
                <a:solidFill>
                  <a:schemeClr val="tx1"/>
                </a:solidFill>
                <a:latin typeface="+mn-ea"/>
              </a:rPr>
              <a:t> 　</a:t>
            </a:r>
            <a:r>
              <a:rPr lang="en-US" altLang="ja-JP" sz="1200" dirty="0">
                <a:solidFill>
                  <a:schemeClr val="tx1"/>
                </a:solidFill>
                <a:latin typeface="+mn-ea"/>
              </a:rPr>
              <a:t>1</a:t>
            </a:r>
            <a:r>
              <a:rPr lang="ja-JP" altLang="en-US" sz="1200" dirty="0">
                <a:solidFill>
                  <a:schemeClr val="tx1"/>
                </a:solidFill>
                <a:latin typeface="+mn-ea"/>
              </a:rPr>
              <a:t>ヵ所での取材・撮影に対応可能なプランです</a:t>
            </a:r>
            <a:endParaRPr lang="en-US" altLang="ja-JP" sz="1200" dirty="0">
              <a:solidFill>
                <a:schemeClr val="tx1"/>
              </a:solidFill>
              <a:latin typeface="+mn-ea"/>
            </a:endParaRPr>
          </a:p>
        </p:txBody>
      </p:sp>
      <p:sp>
        <p:nvSpPr>
          <p:cNvPr id="20" name="正方形/長方形 19">
            <a:extLst>
              <a:ext uri="{FF2B5EF4-FFF2-40B4-BE49-F238E27FC236}">
                <a16:creationId xmlns:a16="http://schemas.microsoft.com/office/drawing/2014/main" id="{67FD59F6-CD25-45BA-B7B9-C82B8905CE00}"/>
              </a:ext>
            </a:extLst>
          </p:cNvPr>
          <p:cNvSpPr/>
          <p:nvPr/>
        </p:nvSpPr>
        <p:spPr>
          <a:xfrm>
            <a:off x="3008910" y="4460709"/>
            <a:ext cx="1177009" cy="333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sample</a:t>
            </a:r>
            <a:endParaRPr kumimoji="1" lang="ja-JP" altLang="en-US" sz="1200" b="1" dirty="0">
              <a:solidFill>
                <a:schemeClr val="tx1"/>
              </a:solidFill>
            </a:endParaRPr>
          </a:p>
        </p:txBody>
      </p:sp>
      <p:pic>
        <p:nvPicPr>
          <p:cNvPr id="6" name="図 5">
            <a:extLst>
              <a:ext uri="{FF2B5EF4-FFF2-40B4-BE49-F238E27FC236}">
                <a16:creationId xmlns:a16="http://schemas.microsoft.com/office/drawing/2014/main" id="{71C7365C-7A09-45FF-8D3F-91FE80A655D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74171" y="1619390"/>
            <a:ext cx="3722271" cy="2094636"/>
          </a:xfrm>
          <a:prstGeom prst="rect">
            <a:avLst/>
          </a:prstGeom>
        </p:spPr>
      </p:pic>
    </p:spTree>
    <p:extLst>
      <p:ext uri="{BB962C8B-B14F-4D97-AF65-F5344CB8AC3E}">
        <p14:creationId xmlns:p14="http://schemas.microsoft.com/office/powerpoint/2010/main" val="110901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記号 が含まれている画像&#10;&#10;自動的に生成された説明">
            <a:extLst>
              <a:ext uri="{FF2B5EF4-FFF2-40B4-BE49-F238E27FC236}">
                <a16:creationId xmlns:a16="http://schemas.microsoft.com/office/drawing/2014/main" id="{24F78993-3126-4A13-9075-84FE1063C0C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13196" y="3689467"/>
            <a:ext cx="1399612" cy="790051"/>
          </a:xfrm>
          <a:prstGeom prst="rect">
            <a:avLst/>
          </a:prstGeom>
        </p:spPr>
      </p:pic>
      <p:sp>
        <p:nvSpPr>
          <p:cNvPr id="4" name="タイトル 1">
            <a:extLst>
              <a:ext uri="{FF2B5EF4-FFF2-40B4-BE49-F238E27FC236}">
                <a16:creationId xmlns:a16="http://schemas.microsoft.com/office/drawing/2014/main" id="{219540B9-AEE3-45E2-A3A5-1740493242FD}"/>
              </a:ext>
            </a:extLst>
          </p:cNvPr>
          <p:cNvSpPr txBox="1">
            <a:spLocks/>
          </p:cNvSpPr>
          <p:nvPr/>
        </p:nvSpPr>
        <p:spPr>
          <a:xfrm>
            <a:off x="895363" y="919717"/>
            <a:ext cx="3414674" cy="429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1400" kern="1200">
                <a:solidFill>
                  <a:schemeClr val="tx1"/>
                </a:solidFill>
                <a:latin typeface="+mj-lt"/>
                <a:ea typeface="+mj-ea"/>
                <a:cs typeface="+mj-cs"/>
              </a:defRPr>
            </a:lvl1pPr>
          </a:lstStyle>
          <a:p>
            <a:r>
              <a:rPr lang="ja-JP" altLang="en-US" sz="2400" b="1" dirty="0">
                <a:latin typeface="+mn-ea"/>
                <a:ea typeface="+mn-ea"/>
              </a:rPr>
              <a:t>ワンミニッツプラン</a:t>
            </a:r>
          </a:p>
        </p:txBody>
      </p:sp>
      <p:graphicFrame>
        <p:nvGraphicFramePr>
          <p:cNvPr id="5" name="表 4">
            <a:extLst>
              <a:ext uri="{FF2B5EF4-FFF2-40B4-BE49-F238E27FC236}">
                <a16:creationId xmlns:a16="http://schemas.microsoft.com/office/drawing/2014/main" id="{D1C63E79-618C-49DB-B9FC-35E33909885E}"/>
              </a:ext>
            </a:extLst>
          </p:cNvPr>
          <p:cNvGraphicFramePr>
            <a:graphicFrameLocks noGrp="1"/>
          </p:cNvGraphicFramePr>
          <p:nvPr>
            <p:extLst>
              <p:ext uri="{D42A27DB-BD31-4B8C-83A1-F6EECF244321}">
                <p14:modId xmlns:p14="http://schemas.microsoft.com/office/powerpoint/2010/main" val="3889547296"/>
              </p:ext>
            </p:extLst>
          </p:nvPr>
        </p:nvGraphicFramePr>
        <p:xfrm>
          <a:off x="4464136" y="919716"/>
          <a:ext cx="4499180" cy="4940756"/>
        </p:xfrm>
        <a:graphic>
          <a:graphicData uri="http://schemas.openxmlformats.org/drawingml/2006/table">
            <a:tbl>
              <a:tblPr>
                <a:tableStyleId>{74C1A8A3-306A-4EB7-A6B1-4F7E0EB9C5D6}</a:tableStyleId>
              </a:tblPr>
              <a:tblGrid>
                <a:gridCol w="1166482">
                  <a:extLst>
                    <a:ext uri="{9D8B030D-6E8A-4147-A177-3AD203B41FA5}">
                      <a16:colId xmlns:a16="http://schemas.microsoft.com/office/drawing/2014/main" val="20000"/>
                    </a:ext>
                  </a:extLst>
                </a:gridCol>
                <a:gridCol w="3332698">
                  <a:extLst>
                    <a:ext uri="{9D8B030D-6E8A-4147-A177-3AD203B41FA5}">
                      <a16:colId xmlns:a16="http://schemas.microsoft.com/office/drawing/2014/main" val="20001"/>
                    </a:ext>
                  </a:extLst>
                </a:gridCol>
              </a:tblGrid>
              <a:tr h="212888">
                <a:tc gridSpan="2">
                  <a:txBody>
                    <a:bodyPr/>
                    <a:lstStyle>
                      <a:lvl1pPr>
                        <a:spcBef>
                          <a:spcPct val="20000"/>
                        </a:spcBef>
                        <a:buClr>
                          <a:schemeClr val="accent2"/>
                        </a:buClr>
                        <a:buFont typeface="Wingdings" panose="05000000000000000000" pitchFamily="2" charset="2"/>
                        <a:defRPr kumimoji="1" sz="2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スペック</a:t>
                      </a:r>
                    </a:p>
                  </a:txBody>
                  <a:tcPr marL="9526" marR="9526" marT="9518"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C80"/>
                    </a:solidFill>
                  </a:tcPr>
                </a:tc>
                <a:tc hMerge="1">
                  <a:txBody>
                    <a:bodyPr/>
                    <a:lstStyle>
                      <a:lvl1pPr>
                        <a:spcBef>
                          <a:spcPct val="20000"/>
                        </a:spcBef>
                        <a:buClr>
                          <a:schemeClr val="accent2"/>
                        </a:buClr>
                        <a:buFont typeface="Wingdings" panose="05000000000000000000" pitchFamily="2" charset="2"/>
                        <a:defRPr kumimoji="1" sz="2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2"/>
                        </a:solidFill>
                        <a:effectLst/>
                        <a:latin typeface="メイリオ" panose="020B0604030504040204" pitchFamily="50" charset="-128"/>
                        <a:ea typeface="メイリオ" panose="020B0604030504040204" pitchFamily="50" charset="-128"/>
                      </a:endParaRPr>
                    </a:p>
                  </a:txBody>
                  <a:tcPr marL="91427" marR="91427"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7935">
                <a:tc>
                  <a:txBody>
                    <a:bodyPr/>
                    <a:lstStyle/>
                    <a:p>
                      <a:r>
                        <a:rPr kumimoji="1" lang="ja-JP" altLang="en-US" sz="900" dirty="0">
                          <a:latin typeface="+mj-ea"/>
                          <a:ea typeface="+mj-ea"/>
                        </a:rPr>
                        <a:t>金額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dk1"/>
                          </a:solidFill>
                          <a:latin typeface="+mn-lt"/>
                          <a:ea typeface="+mn-ea"/>
                          <a:cs typeface="+mn-cs"/>
                        </a:rPr>
                        <a:t>1,400,000</a:t>
                      </a:r>
                      <a:r>
                        <a:rPr kumimoji="1" lang="ja-JP" altLang="en-US" sz="1200" kern="1200" dirty="0">
                          <a:solidFill>
                            <a:schemeClr val="dk1"/>
                          </a:solidFill>
                          <a:latin typeface="+mn-lt"/>
                          <a:ea typeface="+mn-ea"/>
                          <a:cs typeface="+mn-cs"/>
                        </a:rPr>
                        <a:t>円（グロス）</a:t>
                      </a:r>
                      <a:endParaRPr kumimoji="1" lang="en-US" altLang="ja-JP" sz="12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03534">
                <a:tc>
                  <a:txBody>
                    <a:bodyPr/>
                    <a:lstStyle/>
                    <a:p>
                      <a:r>
                        <a:rPr kumimoji="1" lang="ja-JP" altLang="en-US" sz="900" dirty="0">
                          <a:latin typeface="+mj-ea"/>
                          <a:ea typeface="+mj-ea"/>
                        </a:rPr>
                        <a:t>動画尺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dirty="0">
                          <a:latin typeface="+mn-lt"/>
                          <a:ea typeface="+mj-ea"/>
                        </a:rPr>
                        <a:t>1</a:t>
                      </a:r>
                      <a:r>
                        <a:rPr kumimoji="1" lang="ja-JP" altLang="en-US" sz="1200" dirty="0">
                          <a:latin typeface="+mn-lt"/>
                          <a:ea typeface="+mj-ea"/>
                        </a:rPr>
                        <a:t>～</a:t>
                      </a:r>
                      <a:r>
                        <a:rPr kumimoji="1" lang="en-US" altLang="ja-JP" sz="1200" dirty="0">
                          <a:latin typeface="+mn-lt"/>
                          <a:ea typeface="+mj-ea"/>
                        </a:rPr>
                        <a:t>2</a:t>
                      </a:r>
                      <a:r>
                        <a:rPr kumimoji="1" lang="ja-JP" altLang="en-US" sz="1200" dirty="0">
                          <a:latin typeface="+mn-lt"/>
                          <a:ea typeface="+mj-ea"/>
                        </a:rPr>
                        <a:t>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3341">
                <a:tc>
                  <a:txBody>
                    <a:bodyPr/>
                    <a:lstStyle/>
                    <a:p>
                      <a:endParaRPr kumimoji="1" lang="en-US" altLang="ja-JP" sz="900" kern="1200" dirty="0">
                        <a:solidFill>
                          <a:schemeClr val="dk1"/>
                        </a:solidFill>
                        <a:latin typeface="+mj-ea"/>
                        <a:ea typeface="+mn-ea"/>
                        <a:cs typeface="+mn-cs"/>
                      </a:endParaRPr>
                    </a:p>
                    <a:p>
                      <a:r>
                        <a:rPr kumimoji="1" lang="ja-JP" altLang="en-US" sz="900" kern="1200" dirty="0">
                          <a:solidFill>
                            <a:schemeClr val="dk1"/>
                          </a:solidFill>
                          <a:latin typeface="+mj-ea"/>
                          <a:ea typeface="+mn-ea"/>
                          <a:cs typeface="+mn-cs"/>
                        </a:rPr>
                        <a:t>掲載期間</a:t>
                      </a:r>
                      <a:endParaRPr kumimoji="1" lang="en-US" altLang="ja-JP" sz="9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mj-ea"/>
                          <a:ea typeface="+mn-ea"/>
                          <a:cs typeface="+mn-cs"/>
                        </a:rPr>
                        <a:t>（保証）</a:t>
                      </a:r>
                    </a:p>
                    <a:p>
                      <a:endParaRPr kumimoji="1" lang="ja-JP" altLang="en-US" sz="900" kern="1200" dirty="0">
                        <a:solidFill>
                          <a:schemeClr val="dk1"/>
                        </a:solidFill>
                        <a:latin typeface="+mj-ea"/>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dirty="0">
                          <a:latin typeface="+mn-lt"/>
                        </a:rPr>
                        <a:t>4</a:t>
                      </a:r>
                      <a:r>
                        <a:rPr kumimoji="1" lang="ja-JP" altLang="en-US" sz="1200" dirty="0">
                          <a:latin typeface="+mn-lt"/>
                        </a:rPr>
                        <a:t>週間～</a:t>
                      </a:r>
                      <a:endParaRPr kumimoji="1" lang="en-US" altLang="ja-JP" sz="1200" dirty="0">
                        <a:latin typeface="+mn-lt"/>
                      </a:endParaRPr>
                    </a:p>
                    <a:p>
                      <a:r>
                        <a:rPr kumimoji="1" lang="en-US" altLang="ja-JP" sz="800" dirty="0">
                          <a:latin typeface="+mn-lt"/>
                        </a:rPr>
                        <a:t>※</a:t>
                      </a:r>
                      <a:r>
                        <a:rPr kumimoji="1" lang="ja-JP" altLang="en-US" sz="800" dirty="0">
                          <a:latin typeface="+mn-lt"/>
                        </a:rPr>
                        <a:t>誘導枠掲載期間</a:t>
                      </a:r>
                      <a:endParaRPr kumimoji="1" lang="en-US" altLang="ja-JP" sz="8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800" dirty="0">
                          <a:latin typeface="+mn-lt"/>
                        </a:rPr>
                        <a:t>※</a:t>
                      </a:r>
                      <a:r>
                        <a:rPr lang="ja-JP" altLang="en-US" sz="800" dirty="0">
                          <a:latin typeface="+mn-lt"/>
                        </a:rPr>
                        <a:t>誘導枠掲載期間終了後、動画はアーカイブいたします。</a:t>
                      </a:r>
                      <a:endParaRPr lang="en-US" altLang="ja-JP" sz="8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3534">
                <a:tc>
                  <a:txBody>
                    <a:bodyPr/>
                    <a:lstStyle/>
                    <a:p>
                      <a:r>
                        <a:rPr kumimoji="1" lang="ja-JP" altLang="en-US" sz="900" dirty="0">
                          <a:solidFill>
                            <a:schemeClr val="tx1"/>
                          </a:solidFill>
                          <a:latin typeface="+mj-ea"/>
                          <a:ea typeface="+mj-ea"/>
                        </a:rPr>
                        <a:t>二次利用</a:t>
                      </a:r>
                      <a:endParaRPr kumimoji="1" lang="en-US" altLang="ja-JP" sz="900" dirty="0">
                        <a:solidFill>
                          <a:schemeClr val="tx1"/>
                        </a:solidFill>
                        <a:latin typeface="+mj-ea"/>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dirty="0">
                          <a:solidFill>
                            <a:schemeClr val="tx1"/>
                          </a:solidFill>
                          <a:latin typeface="+mj-ea"/>
                          <a:ea typeface="+mj-ea"/>
                        </a:rPr>
                        <a:t>1</a:t>
                      </a:r>
                      <a:r>
                        <a:rPr kumimoji="1" lang="ja-JP" altLang="en-US" sz="1200" dirty="0">
                          <a:solidFill>
                            <a:schemeClr val="tx1"/>
                          </a:solidFill>
                          <a:latin typeface="+mj-ea"/>
                          <a:ea typeface="+mj-ea"/>
                        </a:rPr>
                        <a:t>年間無料</a:t>
                      </a:r>
                      <a:endParaRPr kumimoji="1" lang="en-US" altLang="ja-JP" sz="1200" dirty="0">
                        <a:solidFill>
                          <a:schemeClr val="tx1"/>
                        </a:solidFill>
                        <a:latin typeface="+mj-ea"/>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2385605"/>
                  </a:ext>
                </a:extLst>
              </a:tr>
              <a:tr h="438437">
                <a:tc>
                  <a:txBody>
                    <a:bodyPr/>
                    <a:lstStyle/>
                    <a:p>
                      <a:r>
                        <a:rPr kumimoji="1" lang="ja-JP" altLang="en-US" sz="1000" dirty="0">
                          <a:solidFill>
                            <a:schemeClr val="tx1"/>
                          </a:solidFill>
                          <a:latin typeface="+mj-ea"/>
                          <a:ea typeface="+mj-ea"/>
                        </a:rPr>
                        <a:t>申込締切</a:t>
                      </a:r>
                      <a:endParaRPr kumimoji="1" lang="en-US" altLang="ja-JP" sz="1000" dirty="0">
                        <a:solidFill>
                          <a:schemeClr val="tx1"/>
                        </a:solidFill>
                        <a:latin typeface="+mj-ea"/>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dirty="0">
                          <a:latin typeface="+mn-lt"/>
                        </a:rPr>
                        <a:t>40</a:t>
                      </a:r>
                      <a:r>
                        <a:rPr kumimoji="1" lang="ja-JP" altLang="en-US" sz="1200" dirty="0">
                          <a:latin typeface="+mn-lt"/>
                        </a:rPr>
                        <a:t>営業日前</a:t>
                      </a:r>
                      <a:endParaRPr kumimoji="1" lang="en-US" altLang="ja-JP" sz="1200" dirty="0">
                        <a:latin typeface="+mn-lt"/>
                      </a:endParaRPr>
                    </a:p>
                    <a:p>
                      <a:r>
                        <a:rPr kumimoji="1" lang="en-US" altLang="ja-JP" sz="800" dirty="0">
                          <a:latin typeface="+mn-lt"/>
                        </a:rPr>
                        <a:t>※</a:t>
                      </a:r>
                      <a:r>
                        <a:rPr kumimoji="1" lang="ja-JP" altLang="en-US" sz="800" dirty="0">
                          <a:latin typeface="+mn-lt"/>
                        </a:rPr>
                        <a:t>最短の制作期間の場合</a:t>
                      </a:r>
                      <a:endParaRPr kumimoji="1" lang="en-US" altLang="ja-JP" sz="800" dirty="0">
                        <a:solidFill>
                          <a:schemeClr val="tx1"/>
                        </a:solidFill>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8437">
                <a:tc>
                  <a:txBody>
                    <a:bodyPr/>
                    <a:lstStyle/>
                    <a:p>
                      <a:r>
                        <a:rPr kumimoji="1" lang="ja-JP" altLang="en-US" sz="1000" dirty="0">
                          <a:solidFill>
                            <a:schemeClr val="tx1"/>
                          </a:solidFill>
                          <a:latin typeface="+mj-ea"/>
                          <a:ea typeface="+mj-ea"/>
                        </a:rPr>
                        <a:t>制作期間</a:t>
                      </a:r>
                      <a:endParaRPr kumimoji="1" lang="en-US" altLang="ja-JP" sz="1000" dirty="0">
                        <a:solidFill>
                          <a:schemeClr val="tx1"/>
                        </a:solidFill>
                        <a:latin typeface="+mj-ea"/>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latin typeface="+mn-lt"/>
                        </a:rPr>
                        <a:t>最短</a:t>
                      </a:r>
                      <a:r>
                        <a:rPr kumimoji="1" lang="en-US" altLang="ja-JP" sz="1200" dirty="0">
                          <a:latin typeface="+mn-lt"/>
                        </a:rPr>
                        <a:t>30</a:t>
                      </a:r>
                      <a:r>
                        <a:rPr kumimoji="1" lang="ja-JP" altLang="en-US" sz="1200" dirty="0">
                          <a:latin typeface="+mn-lt"/>
                        </a:rPr>
                        <a:t>営業日</a:t>
                      </a:r>
                      <a:endParaRPr kumimoji="1" lang="en-US" altLang="ja-JP" sz="1200" dirty="0">
                        <a:latin typeface="+mn-lt"/>
                      </a:endParaRPr>
                    </a:p>
                    <a:p>
                      <a:r>
                        <a:rPr kumimoji="1" lang="en-US" altLang="ja-JP" sz="800" dirty="0">
                          <a:latin typeface="+mn-lt"/>
                        </a:rPr>
                        <a:t>※</a:t>
                      </a:r>
                      <a:r>
                        <a:rPr kumimoji="1" lang="ja-JP" altLang="en-US" sz="800" dirty="0">
                          <a:latin typeface="+mn-lt"/>
                        </a:rPr>
                        <a:t>制作内容によって異なります</a:t>
                      </a:r>
                      <a:endParaRPr kumimoji="1" lang="en-US" altLang="ja-JP" sz="800" dirty="0">
                        <a:solidFill>
                          <a:schemeClr val="tx1"/>
                        </a:solidFill>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0985">
                <a:tc>
                  <a:txBody>
                    <a:bodyPr/>
                    <a:lstStyle/>
                    <a:p>
                      <a:r>
                        <a:rPr kumimoji="1" lang="ja-JP" altLang="en-US" sz="1000" dirty="0">
                          <a:solidFill>
                            <a:schemeClr val="tx1"/>
                          </a:solidFill>
                          <a:latin typeface="+mj-ea"/>
                          <a:ea typeface="+mj-ea"/>
                        </a:rPr>
                        <a:t>レポート</a:t>
                      </a:r>
                      <a:endParaRPr kumimoji="1" lang="en-US" altLang="ja-JP" sz="1000" dirty="0">
                        <a:solidFill>
                          <a:schemeClr val="tx1"/>
                        </a:solidFill>
                        <a:latin typeface="+mj-ea"/>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800" dirty="0">
                          <a:latin typeface="+mn-lt"/>
                        </a:rPr>
                        <a:t>再生回数など</a:t>
                      </a:r>
                      <a:endParaRPr kumimoji="1" lang="en-US" altLang="ja-JP" sz="800" dirty="0">
                        <a:latin typeface="+mn-lt"/>
                      </a:endParaRPr>
                    </a:p>
                    <a:p>
                      <a:r>
                        <a:rPr kumimoji="1" lang="en-US" altLang="ja-JP" sz="800" dirty="0">
                          <a:latin typeface="+mn-lt"/>
                        </a:rPr>
                        <a:t>※</a:t>
                      </a:r>
                      <a:r>
                        <a:rPr kumimoji="1" lang="ja-JP" altLang="en-US" sz="800" dirty="0">
                          <a:latin typeface="+mn-lt"/>
                        </a:rPr>
                        <a:t>誘導枠のレポートはありません</a:t>
                      </a:r>
                      <a:endParaRPr kumimoji="1" lang="en-US" altLang="ja-JP" sz="800" dirty="0">
                        <a:solidFill>
                          <a:schemeClr val="tx1"/>
                        </a:solidFill>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854926">
                <a:tc>
                  <a:txBody>
                    <a:bodyPr/>
                    <a:lstStyle/>
                    <a:p>
                      <a:r>
                        <a:rPr kumimoji="1" lang="ja-JP" altLang="en-US" sz="1000" dirty="0">
                          <a:latin typeface="+mj-ea"/>
                          <a:ea typeface="+mj-ea"/>
                        </a:rPr>
                        <a:t>備考</a:t>
                      </a: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hangingPunct="1">
                        <a:spcBef>
                          <a:spcPct val="0"/>
                        </a:spcBef>
                        <a:buFontTx/>
                        <a:buNone/>
                      </a:pPr>
                      <a:r>
                        <a:rPr lang="en-US" altLang="ja-JP" sz="1000" b="1" dirty="0">
                          <a:latin typeface="+mn-lt"/>
                        </a:rPr>
                        <a:t>※</a:t>
                      </a:r>
                      <a:r>
                        <a:rPr lang="ja-JP" altLang="en-US" sz="1000" b="1" dirty="0">
                          <a:latin typeface="+mn-lt"/>
                        </a:rPr>
                        <a:t>取材費は別途お見積りいたします</a:t>
                      </a:r>
                      <a:r>
                        <a:rPr lang="ja-JP" altLang="en-US" sz="1000" dirty="0">
                          <a:latin typeface="+mn-lt"/>
                        </a:rPr>
                        <a:t>。</a:t>
                      </a:r>
                      <a:endParaRPr lang="en-US" altLang="ja-JP" sz="1000" dirty="0">
                        <a:latin typeface="+mn-lt"/>
                      </a:endParaRPr>
                    </a:p>
                    <a:p>
                      <a:pPr eaLnBrk="1" hangingPunct="1">
                        <a:spcBef>
                          <a:spcPct val="0"/>
                        </a:spcBef>
                        <a:buFontTx/>
                        <a:buNone/>
                      </a:pPr>
                      <a:r>
                        <a:rPr lang="en-US" altLang="ja-JP" sz="800" dirty="0">
                          <a:latin typeface="+mn-lt"/>
                        </a:rPr>
                        <a:t>※</a:t>
                      </a:r>
                      <a:r>
                        <a:rPr lang="ja-JP" altLang="en-US" sz="800" dirty="0">
                          <a:latin typeface="+mn-lt"/>
                        </a:rPr>
                        <a:t>実施金額は消費税を含まないグロス提供価格となります。</a:t>
                      </a:r>
                      <a:endParaRPr lang="en-US" altLang="ja-JP" sz="800" dirty="0">
                        <a:latin typeface="+mn-lt"/>
                      </a:endParaRPr>
                    </a:p>
                    <a:p>
                      <a:pPr eaLnBrk="1" hangingPunct="1">
                        <a:spcBef>
                          <a:spcPct val="0"/>
                        </a:spcBef>
                        <a:buFontTx/>
                        <a:buNone/>
                      </a:pPr>
                      <a:r>
                        <a:rPr lang="en-US" altLang="ja-JP" sz="800" dirty="0">
                          <a:latin typeface="+mn-lt"/>
                        </a:rPr>
                        <a:t>※</a:t>
                      </a:r>
                      <a:r>
                        <a:rPr lang="ja-JP" altLang="en-US" sz="800" dirty="0">
                          <a:latin typeface="+mn-lt"/>
                        </a:rPr>
                        <a:t>記載の期間を超える二次利用については別途お見積りいたします。</a:t>
                      </a:r>
                      <a:endParaRPr lang="en-US" altLang="ja-JP" sz="800" dirty="0">
                        <a:latin typeface="+mn-lt"/>
                      </a:endParaRPr>
                    </a:p>
                    <a:p>
                      <a:pPr eaLnBrk="1" hangingPunct="1">
                        <a:spcBef>
                          <a:spcPct val="0"/>
                        </a:spcBef>
                        <a:buFontTx/>
                        <a:buNone/>
                      </a:pPr>
                      <a:r>
                        <a:rPr lang="en-US" altLang="ja-JP" sz="800" dirty="0">
                          <a:latin typeface="+mn-lt"/>
                        </a:rPr>
                        <a:t>※</a:t>
                      </a:r>
                      <a:r>
                        <a:rPr lang="ja-JP" altLang="en-US" sz="800" dirty="0">
                          <a:latin typeface="+mn-lt"/>
                        </a:rPr>
                        <a:t>絵コンテ・動画の修正は各</a:t>
                      </a:r>
                      <a:r>
                        <a:rPr lang="en-US" altLang="ja-JP" sz="800" dirty="0">
                          <a:latin typeface="+mn-lt"/>
                        </a:rPr>
                        <a:t>1</a:t>
                      </a:r>
                      <a:r>
                        <a:rPr lang="ja-JP" altLang="en-US" sz="800" dirty="0">
                          <a:latin typeface="+mn-lt"/>
                        </a:rPr>
                        <a:t>回までお受けいたします。</a:t>
                      </a:r>
                      <a:endParaRPr lang="en-US" altLang="ja-JP" sz="800" dirty="0">
                        <a:latin typeface="+mn-lt"/>
                      </a:endParaRPr>
                    </a:p>
                    <a:p>
                      <a:pPr eaLnBrk="1" hangingPunct="1">
                        <a:spcBef>
                          <a:spcPct val="0"/>
                        </a:spcBef>
                        <a:buFontTx/>
                        <a:buNone/>
                      </a:pPr>
                      <a:r>
                        <a:rPr lang="en-US" altLang="ja-JP" sz="800" dirty="0">
                          <a:latin typeface="+mn-lt"/>
                        </a:rPr>
                        <a:t>※</a:t>
                      </a:r>
                      <a:r>
                        <a:rPr lang="ja-JP" altLang="en-US" sz="800" dirty="0">
                          <a:latin typeface="+mn-lt"/>
                        </a:rPr>
                        <a:t>モデルやインフルエンサーの取材は含みません。</a:t>
                      </a:r>
                      <a:endParaRPr lang="en-US" altLang="ja-JP" sz="800" dirty="0">
                        <a:latin typeface="+mn-lt"/>
                      </a:endParaRPr>
                    </a:p>
                    <a:p>
                      <a:pPr eaLnBrk="1" hangingPunct="1">
                        <a:spcBef>
                          <a:spcPct val="0"/>
                        </a:spcBef>
                        <a:buFontTx/>
                        <a:buNone/>
                      </a:pPr>
                      <a:r>
                        <a:rPr lang="en-US" altLang="ja-JP" sz="800" dirty="0">
                          <a:latin typeface="+mn-lt"/>
                        </a:rPr>
                        <a:t>※</a:t>
                      </a:r>
                      <a:r>
                        <a:rPr lang="ja-JP" altLang="en-US" sz="800" dirty="0">
                          <a:latin typeface="+mn-lt"/>
                        </a:rPr>
                        <a:t>掲載開始日は平日任意となります。</a:t>
                      </a:r>
                      <a:br>
                        <a:rPr lang="en-US" altLang="ja-JP" sz="800" dirty="0">
                          <a:latin typeface="+mn-lt"/>
                        </a:rPr>
                      </a:br>
                      <a:r>
                        <a:rPr lang="en-US" altLang="ja-JP" sz="800" dirty="0">
                          <a:latin typeface="+mn-lt"/>
                        </a:rPr>
                        <a:t>※</a:t>
                      </a:r>
                      <a:r>
                        <a:rPr lang="ja-JP" altLang="en-US" sz="800" dirty="0">
                          <a:latin typeface="+mn-lt"/>
                        </a:rPr>
                        <a:t>動画再生内に</a:t>
                      </a:r>
                      <a:r>
                        <a:rPr lang="en-US" altLang="ja-JP" sz="800" dirty="0">
                          <a:latin typeface="+mn-lt"/>
                        </a:rPr>
                        <a:t>sponsored</a:t>
                      </a:r>
                      <a:r>
                        <a:rPr lang="ja-JP" altLang="en-US" sz="800" dirty="0">
                          <a:latin typeface="+mn-lt"/>
                        </a:rPr>
                        <a:t>の表記が入ります。</a:t>
                      </a:r>
                      <a:endParaRPr lang="en-US" altLang="ja-JP" sz="800" dirty="0">
                        <a:latin typeface="+mn-lt"/>
                      </a:endParaRPr>
                    </a:p>
                    <a:p>
                      <a:pPr eaLnBrk="1" hangingPunct="1">
                        <a:spcBef>
                          <a:spcPct val="0"/>
                        </a:spcBef>
                        <a:buNone/>
                      </a:pPr>
                      <a:r>
                        <a:rPr lang="en-US" altLang="ja-JP" sz="800" dirty="0">
                          <a:latin typeface="+mn-lt"/>
                        </a:rPr>
                        <a:t>※</a:t>
                      </a:r>
                      <a:r>
                        <a:rPr lang="ja-JP" altLang="en-US" sz="800" dirty="0">
                          <a:latin typeface="+mn-lt"/>
                        </a:rPr>
                        <a:t>動画再生内に広告主名を記載させていただきます。</a:t>
                      </a:r>
                      <a:endParaRPr lang="en-US" altLang="ja-JP" sz="800" dirty="0">
                        <a:latin typeface="+mn-lt"/>
                      </a:endParaRPr>
                    </a:p>
                    <a:p>
                      <a:pPr eaLnBrk="1" hangingPunct="1">
                        <a:spcBef>
                          <a:spcPct val="0"/>
                        </a:spcBef>
                        <a:buNone/>
                      </a:pPr>
                      <a:r>
                        <a:rPr lang="en-US" altLang="ja-JP" sz="800" dirty="0">
                          <a:solidFill>
                            <a:schemeClr val="tx1"/>
                          </a:solidFill>
                          <a:latin typeface="+mn-lt"/>
                          <a:ea typeface="メイリオ" panose="020B0604030504040204" pitchFamily="50" charset="-128"/>
                          <a:cs typeface="メイリオ" panose="020B0604030504040204" pitchFamily="50" charset="-128"/>
                        </a:rPr>
                        <a:t>※</a:t>
                      </a:r>
                      <a:r>
                        <a:rPr lang="ja-JP" altLang="en-US" sz="800" dirty="0">
                          <a:solidFill>
                            <a:schemeClr val="tx1"/>
                          </a:solidFill>
                          <a:latin typeface="+mn-lt"/>
                          <a:ea typeface="メイリオ" panose="020B0604030504040204" pitchFamily="50" charset="-128"/>
                          <a:cs typeface="メイリオ" panose="020B0604030504040204" pitchFamily="50" charset="-128"/>
                        </a:rPr>
                        <a:t>キャスティングにより、二次利用できない場合がございます。</a:t>
                      </a:r>
                      <a:endParaRPr lang="en-US" altLang="ja-JP" sz="800" dirty="0">
                        <a:solidFill>
                          <a:schemeClr val="tx1"/>
                        </a:solidFill>
                        <a:latin typeface="+mn-lt"/>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8" name="正方形/長方形 7">
            <a:extLst>
              <a:ext uri="{FF2B5EF4-FFF2-40B4-BE49-F238E27FC236}">
                <a16:creationId xmlns:a16="http://schemas.microsoft.com/office/drawing/2014/main" id="{93DD1DDB-7944-4381-B2FB-9623D2E589B4}"/>
              </a:ext>
            </a:extLst>
          </p:cNvPr>
          <p:cNvSpPr/>
          <p:nvPr/>
        </p:nvSpPr>
        <p:spPr>
          <a:xfrm>
            <a:off x="259055" y="886369"/>
            <a:ext cx="482209" cy="394997"/>
          </a:xfrm>
          <a:prstGeom prst="rect">
            <a:avLst/>
          </a:prstGeom>
          <a:solidFill>
            <a:srgbClr val="FF5E72"/>
          </a:solidFill>
          <a:ln w="76200">
            <a:solidFill>
              <a:srgbClr val="FF5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kumimoji="1" lang="en-US" altLang="ja-JP" sz="2000" b="1" dirty="0">
                <a:latin typeface="+mn-ea"/>
              </a:rPr>
              <a:t>2</a:t>
            </a:r>
            <a:endParaRPr kumimoji="1" lang="ja-JP" altLang="en-US" sz="2000" b="1" dirty="0">
              <a:latin typeface="+mn-ea"/>
            </a:endParaRPr>
          </a:p>
        </p:txBody>
      </p:sp>
      <p:sp>
        <p:nvSpPr>
          <p:cNvPr id="15" name="角丸四角形 13">
            <a:extLst>
              <a:ext uri="{FF2B5EF4-FFF2-40B4-BE49-F238E27FC236}">
                <a16:creationId xmlns:a16="http://schemas.microsoft.com/office/drawing/2014/main" id="{7613836C-B3AB-4F0D-8AF2-98A7BD5D6CFB}"/>
              </a:ext>
            </a:extLst>
          </p:cNvPr>
          <p:cNvSpPr/>
          <p:nvPr/>
        </p:nvSpPr>
        <p:spPr>
          <a:xfrm>
            <a:off x="407849" y="5264337"/>
            <a:ext cx="4117996" cy="490707"/>
          </a:xfrm>
          <a:prstGeom prst="roundRect">
            <a:avLst>
              <a:gd name="adj" fmla="val 5612"/>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200" dirty="0">
                <a:solidFill>
                  <a:schemeClr val="tx1"/>
                </a:solidFill>
                <a:ea typeface="Meiryo UI" panose="020B0604030504040204" pitchFamily="50" charset="-128"/>
              </a:rPr>
              <a:t>✔　</a:t>
            </a:r>
            <a:r>
              <a:rPr lang="ja-JP" altLang="en-US" sz="1200" dirty="0">
                <a:solidFill>
                  <a:schemeClr val="tx1"/>
                </a:solidFill>
                <a:latin typeface="+mn-ea"/>
              </a:rPr>
              <a:t>完視聴を重視！短いながらも離脱されにくい、</a:t>
            </a:r>
            <a:endParaRPr lang="en-US" altLang="ja-JP" sz="1200" dirty="0">
              <a:solidFill>
                <a:schemeClr val="tx1"/>
              </a:solidFill>
              <a:latin typeface="+mn-ea"/>
            </a:endParaRPr>
          </a:p>
          <a:p>
            <a:pPr>
              <a:lnSpc>
                <a:spcPts val="1800"/>
              </a:lnSpc>
            </a:pPr>
            <a:r>
              <a:rPr lang="ja-JP" altLang="en-US" sz="1200" dirty="0">
                <a:solidFill>
                  <a:schemeClr val="tx1"/>
                </a:solidFill>
                <a:latin typeface="+mn-ea"/>
              </a:rPr>
              <a:t>  　ストーリー性のある動画を制作します</a:t>
            </a:r>
            <a:endParaRPr lang="en-US" altLang="ja-JP" sz="1200" dirty="0">
              <a:solidFill>
                <a:schemeClr val="tx1"/>
              </a:solidFill>
              <a:latin typeface="+mn-ea"/>
            </a:endParaRPr>
          </a:p>
        </p:txBody>
      </p:sp>
      <p:pic>
        <p:nvPicPr>
          <p:cNvPr id="6" name="図 5" descr="屋外, 人, 草, 女性 が含まれている画像&#10;&#10;自動的に生成された説明">
            <a:extLst>
              <a:ext uri="{FF2B5EF4-FFF2-40B4-BE49-F238E27FC236}">
                <a16:creationId xmlns:a16="http://schemas.microsoft.com/office/drawing/2014/main" id="{87D70FC9-5E8F-4A86-8BC5-6C294DE2D42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2" y="3690402"/>
            <a:ext cx="1406354" cy="790050"/>
          </a:xfrm>
          <a:prstGeom prst="rect">
            <a:avLst/>
          </a:prstGeom>
        </p:spPr>
      </p:pic>
      <p:pic>
        <p:nvPicPr>
          <p:cNvPr id="2050" name="Picture 2">
            <a:extLst>
              <a:ext uri="{FF2B5EF4-FFF2-40B4-BE49-F238E27FC236}">
                <a16:creationId xmlns:a16="http://schemas.microsoft.com/office/drawing/2014/main" id="{7D19CC13-7403-4AAA-B521-16CFF54B5B5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69486" y="3669653"/>
            <a:ext cx="929984" cy="92998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5E1BE85B-DB3B-4196-ADBE-DE4AA03CC281}"/>
              </a:ext>
            </a:extLst>
          </p:cNvPr>
          <p:cNvSpPr txBox="1"/>
          <p:nvPr/>
        </p:nvSpPr>
        <p:spPr>
          <a:xfrm>
            <a:off x="259055" y="133495"/>
            <a:ext cx="4312945" cy="276999"/>
          </a:xfrm>
          <a:prstGeom prst="rect">
            <a:avLst/>
          </a:prstGeom>
          <a:noFill/>
        </p:spPr>
        <p:txBody>
          <a:bodyPr wrap="square" lIns="0" tIns="0" rIns="0" bIns="0" rtlCol="0">
            <a:spAutoFit/>
          </a:bodyPr>
          <a:lstStyle/>
          <a:p>
            <a:r>
              <a:rPr kumimoji="1" lang="ja-JP" altLang="en-US" b="1" dirty="0">
                <a:latin typeface="+mj-ea"/>
                <a:ea typeface="+mj-ea"/>
              </a:rPr>
              <a:t>タイアップコンテンツ</a:t>
            </a:r>
          </a:p>
        </p:txBody>
      </p:sp>
      <p:sp>
        <p:nvSpPr>
          <p:cNvPr id="18" name="スライド番号プレースホルダー 12">
            <a:extLst>
              <a:ext uri="{FF2B5EF4-FFF2-40B4-BE49-F238E27FC236}">
                <a16:creationId xmlns:a16="http://schemas.microsoft.com/office/drawing/2014/main" id="{F15F87BA-4287-4100-B78D-FB6B3FCB1073}"/>
              </a:ext>
            </a:extLst>
          </p:cNvPr>
          <p:cNvSpPr>
            <a:spLocks noGrp="1"/>
          </p:cNvSpPr>
          <p:nvPr>
            <p:ph type="sldNum" sz="quarter" idx="12"/>
          </p:nvPr>
        </p:nvSpPr>
        <p:spPr>
          <a:xfrm>
            <a:off x="7004526" y="6577291"/>
            <a:ext cx="2057400" cy="297235"/>
          </a:xfrm>
          <a:prstGeom prst="rect">
            <a:avLst/>
          </a:prstGeom>
        </p:spPr>
        <p:txBody>
          <a:bodyPr/>
          <a:lstStyle>
            <a:lvl1pPr algn="r">
              <a:defRPr sz="1400" b="1">
                <a:solidFill>
                  <a:schemeClr val="bg1"/>
                </a:solidFill>
              </a:defRPr>
            </a:lvl1pPr>
          </a:lstStyle>
          <a:p>
            <a:fld id="{9D401335-F730-4287-99F3-CA1058D16EE0}" type="slidenum">
              <a:rPr kumimoji="1" lang="ja-JP" altLang="en-US" dirty="0" smtClean="0">
                <a:solidFill>
                  <a:schemeClr val="tx1">
                    <a:lumMod val="65000"/>
                    <a:lumOff val="35000"/>
                  </a:schemeClr>
                </a:solidFill>
              </a:rPr>
              <a:pPr/>
              <a:t>15</a:t>
            </a:fld>
            <a:endParaRPr kumimoji="1" lang="ja-JP" altLang="en-US" dirty="0">
              <a:solidFill>
                <a:schemeClr val="tx1">
                  <a:lumMod val="65000"/>
                  <a:lumOff val="35000"/>
                </a:schemeClr>
              </a:solidFill>
            </a:endParaRPr>
          </a:p>
        </p:txBody>
      </p:sp>
      <p:sp>
        <p:nvSpPr>
          <p:cNvPr id="20" name="正方形/長方形 19">
            <a:extLst>
              <a:ext uri="{FF2B5EF4-FFF2-40B4-BE49-F238E27FC236}">
                <a16:creationId xmlns:a16="http://schemas.microsoft.com/office/drawing/2014/main" id="{4FB667A0-49E9-4870-A730-B0CB36368DC3}"/>
              </a:ext>
            </a:extLst>
          </p:cNvPr>
          <p:cNvSpPr/>
          <p:nvPr/>
        </p:nvSpPr>
        <p:spPr>
          <a:xfrm>
            <a:off x="331505" y="4786178"/>
            <a:ext cx="819518" cy="333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rPr>
              <a:t>POINT</a:t>
            </a:r>
            <a:endParaRPr kumimoji="1" lang="ja-JP" altLang="en-US" sz="1600" b="1" dirty="0">
              <a:solidFill>
                <a:schemeClr val="tx1"/>
              </a:solidFill>
            </a:endParaRPr>
          </a:p>
        </p:txBody>
      </p:sp>
      <p:sp>
        <p:nvSpPr>
          <p:cNvPr id="21" name="角丸四角形 13">
            <a:extLst>
              <a:ext uri="{FF2B5EF4-FFF2-40B4-BE49-F238E27FC236}">
                <a16:creationId xmlns:a16="http://schemas.microsoft.com/office/drawing/2014/main" id="{62A01724-E524-40AD-A488-85054228B38B}"/>
              </a:ext>
            </a:extLst>
          </p:cNvPr>
          <p:cNvSpPr/>
          <p:nvPr/>
        </p:nvSpPr>
        <p:spPr>
          <a:xfrm>
            <a:off x="454004" y="5772049"/>
            <a:ext cx="4117996" cy="327866"/>
          </a:xfrm>
          <a:prstGeom prst="roundRect">
            <a:avLst>
              <a:gd name="adj" fmla="val 5612"/>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200" dirty="0">
                <a:solidFill>
                  <a:schemeClr val="tx1"/>
                </a:solidFill>
                <a:ea typeface="Meiryo UI" panose="020B0604030504040204" pitchFamily="50" charset="-128"/>
              </a:rPr>
              <a:t>✔　</a:t>
            </a:r>
            <a:r>
              <a:rPr lang="ja-JP" altLang="en-US" sz="1200" dirty="0">
                <a:solidFill>
                  <a:schemeClr val="tx1"/>
                </a:solidFill>
                <a:latin typeface="+mn-ea"/>
              </a:rPr>
              <a:t>取材・撮影は複数個所で実施可能です</a:t>
            </a:r>
            <a:endParaRPr lang="en-US" altLang="ja-JP" sz="1200" dirty="0">
              <a:solidFill>
                <a:schemeClr val="tx1"/>
              </a:solidFill>
              <a:latin typeface="+mn-ea"/>
            </a:endParaRPr>
          </a:p>
        </p:txBody>
      </p:sp>
      <p:sp>
        <p:nvSpPr>
          <p:cNvPr id="22" name="正方形/長方形 21">
            <a:extLst>
              <a:ext uri="{FF2B5EF4-FFF2-40B4-BE49-F238E27FC236}">
                <a16:creationId xmlns:a16="http://schemas.microsoft.com/office/drawing/2014/main" id="{1B240036-AA90-4EC2-9AC2-D46BB10BB870}"/>
              </a:ext>
            </a:extLst>
          </p:cNvPr>
          <p:cNvSpPr/>
          <p:nvPr/>
        </p:nvSpPr>
        <p:spPr>
          <a:xfrm>
            <a:off x="3045974" y="4383417"/>
            <a:ext cx="1177009" cy="333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sample</a:t>
            </a:r>
            <a:endParaRPr kumimoji="1" lang="ja-JP" altLang="en-US" sz="1200" b="1" dirty="0">
              <a:solidFill>
                <a:schemeClr val="tx1"/>
              </a:solidFill>
            </a:endParaRPr>
          </a:p>
        </p:txBody>
      </p:sp>
      <p:pic>
        <p:nvPicPr>
          <p:cNvPr id="19" name="図 18">
            <a:extLst>
              <a:ext uri="{FF2B5EF4-FFF2-40B4-BE49-F238E27FC236}">
                <a16:creationId xmlns:a16="http://schemas.microsoft.com/office/drawing/2014/main" id="{4ADAE236-B4A6-45CB-8502-2EAF58A8D77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70833" y="1632769"/>
            <a:ext cx="3728556" cy="2039693"/>
          </a:xfrm>
          <a:prstGeom prst="rect">
            <a:avLst/>
          </a:prstGeom>
        </p:spPr>
      </p:pic>
    </p:spTree>
    <p:extLst>
      <p:ext uri="{BB962C8B-B14F-4D97-AF65-F5344CB8AC3E}">
        <p14:creationId xmlns:p14="http://schemas.microsoft.com/office/powerpoint/2010/main" val="1021459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EE37E36-A2A6-4869-BA1A-2DED706098C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25"/>
          <a:stretch/>
        </p:blipFill>
        <p:spPr>
          <a:xfrm>
            <a:off x="212260" y="1587770"/>
            <a:ext cx="2972742" cy="1626178"/>
          </a:xfrm>
          <a:prstGeom prst="rect">
            <a:avLst/>
          </a:prstGeom>
        </p:spPr>
      </p:pic>
      <p:sp>
        <p:nvSpPr>
          <p:cNvPr id="4" name="タイトル 1">
            <a:extLst>
              <a:ext uri="{FF2B5EF4-FFF2-40B4-BE49-F238E27FC236}">
                <a16:creationId xmlns:a16="http://schemas.microsoft.com/office/drawing/2014/main" id="{016982BD-EF6D-497B-B84D-B097F7A717CE}"/>
              </a:ext>
            </a:extLst>
          </p:cNvPr>
          <p:cNvSpPr txBox="1">
            <a:spLocks/>
          </p:cNvSpPr>
          <p:nvPr/>
        </p:nvSpPr>
        <p:spPr>
          <a:xfrm>
            <a:off x="895363" y="919717"/>
            <a:ext cx="3414674" cy="429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1400" kern="1200">
                <a:solidFill>
                  <a:schemeClr val="tx1"/>
                </a:solidFill>
                <a:latin typeface="+mj-lt"/>
                <a:ea typeface="+mj-ea"/>
                <a:cs typeface="+mj-cs"/>
              </a:defRPr>
            </a:lvl1pPr>
          </a:lstStyle>
          <a:p>
            <a:r>
              <a:rPr lang="ja-JP" altLang="en-US" sz="2400" b="1" dirty="0">
                <a:latin typeface="+mn-ea"/>
                <a:ea typeface="+mn-ea"/>
              </a:rPr>
              <a:t>動画＋記事プラン</a:t>
            </a:r>
          </a:p>
        </p:txBody>
      </p:sp>
      <p:sp>
        <p:nvSpPr>
          <p:cNvPr id="5" name="正方形/長方形 4">
            <a:extLst>
              <a:ext uri="{FF2B5EF4-FFF2-40B4-BE49-F238E27FC236}">
                <a16:creationId xmlns:a16="http://schemas.microsoft.com/office/drawing/2014/main" id="{05F3B44C-181F-47D8-A043-378A00E8FE47}"/>
              </a:ext>
            </a:extLst>
          </p:cNvPr>
          <p:cNvSpPr/>
          <p:nvPr/>
        </p:nvSpPr>
        <p:spPr>
          <a:xfrm>
            <a:off x="259055" y="886369"/>
            <a:ext cx="482209" cy="394997"/>
          </a:xfrm>
          <a:prstGeom prst="rect">
            <a:avLst/>
          </a:prstGeom>
          <a:solidFill>
            <a:srgbClr val="FF5E72"/>
          </a:solidFill>
          <a:ln w="76200">
            <a:solidFill>
              <a:srgbClr val="FF5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kumimoji="1" lang="en-US" altLang="ja-JP" sz="2000" b="1" dirty="0">
                <a:latin typeface="+mn-ea"/>
              </a:rPr>
              <a:t>3</a:t>
            </a:r>
            <a:endParaRPr kumimoji="1" lang="ja-JP" altLang="en-US" sz="2000" b="1" dirty="0">
              <a:latin typeface="+mn-ea"/>
            </a:endParaRPr>
          </a:p>
        </p:txBody>
      </p:sp>
      <p:graphicFrame>
        <p:nvGraphicFramePr>
          <p:cNvPr id="7" name="表 6">
            <a:extLst>
              <a:ext uri="{FF2B5EF4-FFF2-40B4-BE49-F238E27FC236}">
                <a16:creationId xmlns:a16="http://schemas.microsoft.com/office/drawing/2014/main" id="{ED02C91E-D6AE-491B-BC01-070BD733165E}"/>
              </a:ext>
            </a:extLst>
          </p:cNvPr>
          <p:cNvGraphicFramePr>
            <a:graphicFrameLocks noGrp="1"/>
          </p:cNvGraphicFramePr>
          <p:nvPr>
            <p:extLst>
              <p:ext uri="{D42A27DB-BD31-4B8C-83A1-F6EECF244321}">
                <p14:modId xmlns:p14="http://schemas.microsoft.com/office/powerpoint/2010/main" val="955650855"/>
              </p:ext>
            </p:extLst>
          </p:nvPr>
        </p:nvGraphicFramePr>
        <p:xfrm>
          <a:off x="4495711" y="910591"/>
          <a:ext cx="4436029" cy="4873212"/>
        </p:xfrm>
        <a:graphic>
          <a:graphicData uri="http://schemas.openxmlformats.org/drawingml/2006/table">
            <a:tbl>
              <a:tblPr>
                <a:tableStyleId>{74C1A8A3-306A-4EB7-A6B1-4F7E0EB9C5D6}</a:tableStyleId>
              </a:tblPr>
              <a:tblGrid>
                <a:gridCol w="942848">
                  <a:extLst>
                    <a:ext uri="{9D8B030D-6E8A-4147-A177-3AD203B41FA5}">
                      <a16:colId xmlns:a16="http://schemas.microsoft.com/office/drawing/2014/main" val="20000"/>
                    </a:ext>
                  </a:extLst>
                </a:gridCol>
                <a:gridCol w="3493181">
                  <a:extLst>
                    <a:ext uri="{9D8B030D-6E8A-4147-A177-3AD203B41FA5}">
                      <a16:colId xmlns:a16="http://schemas.microsoft.com/office/drawing/2014/main" val="20001"/>
                    </a:ext>
                  </a:extLst>
                </a:gridCol>
              </a:tblGrid>
              <a:tr h="241847">
                <a:tc gridSpan="2">
                  <a:txBody>
                    <a:bodyPr/>
                    <a:lstStyle>
                      <a:lvl1pPr>
                        <a:spcBef>
                          <a:spcPct val="20000"/>
                        </a:spcBef>
                        <a:buClr>
                          <a:schemeClr val="accent2"/>
                        </a:buClr>
                        <a:buFont typeface="Wingdings" panose="05000000000000000000" pitchFamily="2" charset="2"/>
                        <a:defRPr kumimoji="1" sz="2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スペック</a:t>
                      </a:r>
                    </a:p>
                  </a:txBody>
                  <a:tcPr marL="9526" marR="9526" marT="9518"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C80"/>
                    </a:solidFill>
                  </a:tcPr>
                </a:tc>
                <a:tc hMerge="1">
                  <a:txBody>
                    <a:bodyPr/>
                    <a:lstStyle>
                      <a:lvl1pPr>
                        <a:spcBef>
                          <a:spcPct val="20000"/>
                        </a:spcBef>
                        <a:buClr>
                          <a:schemeClr val="accent2"/>
                        </a:buClr>
                        <a:buFont typeface="Wingdings" panose="05000000000000000000" pitchFamily="2" charset="2"/>
                        <a:defRPr kumimoji="1" sz="2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2"/>
                        </a:solidFill>
                        <a:effectLst/>
                        <a:latin typeface="メイリオ" panose="020B0604030504040204" pitchFamily="50" charset="-128"/>
                        <a:ea typeface="メイリオ" panose="020B0604030504040204" pitchFamily="50" charset="-128"/>
                      </a:endParaRPr>
                    </a:p>
                  </a:txBody>
                  <a:tcPr marL="91427" marR="91427"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1510">
                <a:tc>
                  <a:txBody>
                    <a:bodyPr/>
                    <a:lstStyle/>
                    <a:p>
                      <a:r>
                        <a:rPr kumimoji="1" lang="ja-JP" altLang="en-US" sz="900" dirty="0">
                          <a:latin typeface="メイリオ" panose="020B0604030504040204" pitchFamily="50" charset="-128"/>
                          <a:ea typeface="メイリオ" panose="020B0604030504040204" pitchFamily="50" charset="-128"/>
                        </a:rPr>
                        <a:t>金額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dk1"/>
                          </a:solidFill>
                          <a:latin typeface="メイリオ" panose="020B0604030504040204" pitchFamily="50" charset="-128"/>
                          <a:ea typeface="メイリオ" panose="020B0604030504040204" pitchFamily="50" charset="-128"/>
                          <a:cs typeface="+mn-cs"/>
                        </a:rPr>
                        <a:t>3,400,000</a:t>
                      </a:r>
                      <a:r>
                        <a:rPr kumimoji="1" lang="ja-JP" altLang="en-US" sz="1200" kern="1200" dirty="0">
                          <a:solidFill>
                            <a:schemeClr val="dk1"/>
                          </a:solidFill>
                          <a:latin typeface="メイリオ" panose="020B0604030504040204" pitchFamily="50" charset="-128"/>
                          <a:ea typeface="メイリオ" panose="020B0604030504040204" pitchFamily="50" charset="-128"/>
                          <a:cs typeface="+mn-cs"/>
                        </a:rPr>
                        <a:t>円（グロス）</a:t>
                      </a:r>
                      <a:endParaRPr kumimoji="1" lang="en-US" altLang="ja-JP" sz="1200" dirty="0">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7673">
                <a:tc>
                  <a:txBody>
                    <a:bodyPr/>
                    <a:lstStyle/>
                    <a:p>
                      <a:r>
                        <a:rPr kumimoji="1" lang="ja-JP" altLang="en-US" sz="900" dirty="0">
                          <a:latin typeface="メイリオ" panose="020B0604030504040204" pitchFamily="50" charset="-128"/>
                          <a:ea typeface="メイリオ" panose="020B0604030504040204" pitchFamily="50" charset="-128"/>
                        </a:rPr>
                        <a:t>動画尺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dirty="0">
                          <a:latin typeface="メイリオ" panose="020B0604030504040204" pitchFamily="50" charset="-128"/>
                          <a:ea typeface="メイリオ" panose="020B0604030504040204" pitchFamily="50" charset="-128"/>
                        </a:rPr>
                        <a:t>2</a:t>
                      </a:r>
                      <a:r>
                        <a:rPr kumimoji="1" lang="ja-JP" altLang="en-US" sz="1200" dirty="0">
                          <a:latin typeface="メイリオ" panose="020B0604030504040204" pitchFamily="50" charset="-128"/>
                          <a:ea typeface="メイリオ" panose="020B0604030504040204" pitchFamily="50" charset="-128"/>
                        </a:rPr>
                        <a:t>分以内</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9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メイリオ" panose="020B0604030504040204" pitchFamily="50" charset="-128"/>
                          <a:ea typeface="メイリオ" panose="020B0604030504040204" pitchFamily="50" charset="-128"/>
                        </a:rPr>
                        <a:t>記事</a:t>
                      </a:r>
                      <a:r>
                        <a:rPr kumimoji="1" lang="en-US" altLang="ja-JP" sz="900" dirty="0">
                          <a:latin typeface="メイリオ" panose="020B0604030504040204" pitchFamily="50" charset="-128"/>
                          <a:ea typeface="メイリオ" panose="020B0604030504040204" pitchFamily="50" charset="-128"/>
                        </a:rPr>
                        <a:t>PV</a:t>
                      </a:r>
                      <a:r>
                        <a:rPr kumimoji="1" lang="ja-JP" altLang="en-US" sz="900" dirty="0">
                          <a:latin typeface="メイリオ" panose="020B0604030504040204" pitchFamily="50" charset="-128"/>
                          <a:ea typeface="メイリオ" panose="020B0604030504040204" pitchFamily="50" charset="-128"/>
                        </a:rPr>
                        <a:t>数</a:t>
                      </a:r>
                      <a:endParaRPr kumimoji="1" lang="en-US" altLang="ja-JP" sz="900" dirty="0">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dirty="0">
                          <a:latin typeface="メイリオ" panose="020B0604030504040204" pitchFamily="50" charset="-128"/>
                          <a:ea typeface="メイリオ" panose="020B0604030504040204" pitchFamily="50" charset="-128"/>
                        </a:rPr>
                        <a:t>10,000PV</a:t>
                      </a:r>
                      <a:r>
                        <a:rPr kumimoji="1" lang="ja-JP" altLang="en-US" sz="1200" dirty="0">
                          <a:latin typeface="メイリオ" panose="020B0604030504040204" pitchFamily="50" charset="-128"/>
                          <a:ea typeface="メイリオ" panose="020B0604030504040204" pitchFamily="50" charset="-128"/>
                        </a:rPr>
                        <a:t>保証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6585031"/>
                  </a:ext>
                </a:extLst>
              </a:tr>
              <a:tr h="501917">
                <a:tc>
                  <a:txBody>
                    <a:bodyPr/>
                    <a:lstStyle/>
                    <a:p>
                      <a:endParaRPr kumimoji="1" lang="en-US" altLang="ja-JP" sz="900" kern="1200" dirty="0">
                        <a:solidFill>
                          <a:schemeClr val="dk1"/>
                        </a:solidFill>
                        <a:latin typeface="メイリオ" panose="020B0604030504040204" pitchFamily="50" charset="-128"/>
                        <a:ea typeface="メイリオ" panose="020B0604030504040204" pitchFamily="50" charset="-128"/>
                        <a:cs typeface="+mn-cs"/>
                      </a:endParaRPr>
                    </a:p>
                    <a:p>
                      <a:r>
                        <a:rPr kumimoji="1" lang="ja-JP" altLang="en-US" sz="900" kern="1200" dirty="0">
                          <a:solidFill>
                            <a:schemeClr val="dk1"/>
                          </a:solidFill>
                          <a:latin typeface="メイリオ" panose="020B0604030504040204" pitchFamily="50" charset="-128"/>
                          <a:ea typeface="メイリオ" panose="020B0604030504040204" pitchFamily="50" charset="-128"/>
                          <a:cs typeface="+mn-cs"/>
                        </a:rPr>
                        <a:t>掲載期間</a:t>
                      </a:r>
                      <a:endParaRPr kumimoji="1" lang="en-US" altLang="ja-JP" sz="900" kern="1200" dirty="0">
                        <a:solidFill>
                          <a:schemeClr val="dk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mj-ea"/>
                          <a:ea typeface="+mn-ea"/>
                          <a:cs typeface="+mn-cs"/>
                        </a:rPr>
                        <a:t>（保証）</a:t>
                      </a:r>
                    </a:p>
                    <a:p>
                      <a:endParaRPr kumimoji="1" lang="ja-JP" altLang="en-US" sz="900" kern="1200" dirty="0">
                        <a:solidFill>
                          <a:schemeClr val="dk1"/>
                        </a:solidFill>
                        <a:latin typeface="メイリオ" panose="020B0604030504040204" pitchFamily="50" charset="-128"/>
                        <a:ea typeface="メイリオ" panose="020B0604030504040204" pitchFamily="50" charset="-128"/>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dirty="0">
                          <a:latin typeface="メイリオ" panose="020B0604030504040204" pitchFamily="50" charset="-128"/>
                          <a:ea typeface="メイリオ" panose="020B0604030504040204" pitchFamily="50" charset="-128"/>
                        </a:rPr>
                        <a:t>6</a:t>
                      </a:r>
                      <a:r>
                        <a:rPr kumimoji="1" lang="ja-JP" altLang="en-US" sz="1200" dirty="0">
                          <a:latin typeface="メイリオ" panose="020B0604030504040204" pitchFamily="50" charset="-128"/>
                          <a:ea typeface="メイリオ" panose="020B0604030504040204" pitchFamily="50" charset="-128"/>
                        </a:rPr>
                        <a:t>週間～</a:t>
                      </a:r>
                      <a:endParaRPr kumimoji="1" lang="en-US" altLang="ja-JP" sz="1200" dirty="0">
                        <a:latin typeface="メイリオ" panose="020B0604030504040204" pitchFamily="50" charset="-128"/>
                        <a:ea typeface="メイリオ" panose="020B0604030504040204" pitchFamily="50" charset="-128"/>
                      </a:endParaRPr>
                    </a:p>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誘導枠掲載期間</a:t>
                      </a:r>
                      <a:endParaRPr kumimoji="1" lang="en-US" altLang="ja-JP" sz="800" dirty="0">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誘導枠掲載期間終了後、動画はアーカイブいたします。</a:t>
                      </a:r>
                      <a:endParaRPr lang="en-US" altLang="ja-JP" sz="800" dirty="0">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5721">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二次利用</a:t>
                      </a:r>
                      <a:endParaRPr kumimoji="1" lang="en-US" altLang="ja-JP" sz="9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dirty="0">
                          <a:solidFill>
                            <a:schemeClr val="tx1"/>
                          </a:solidFill>
                          <a:latin typeface="メイリオ" panose="020B0604030504040204" pitchFamily="50" charset="-128"/>
                          <a:ea typeface="メイリオ" panose="020B0604030504040204" pitchFamily="50" charset="-128"/>
                        </a:rPr>
                        <a:t>1</a:t>
                      </a:r>
                      <a:r>
                        <a:rPr kumimoji="1" lang="ja-JP" altLang="en-US" sz="1200" dirty="0">
                          <a:solidFill>
                            <a:schemeClr val="tx1"/>
                          </a:solidFill>
                          <a:latin typeface="メイリオ" panose="020B0604030504040204" pitchFamily="50" charset="-128"/>
                          <a:ea typeface="メイリオ" panose="020B0604030504040204" pitchFamily="50" charset="-128"/>
                        </a:rPr>
                        <a:t>年間無料（動画のみ）</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2385605"/>
                  </a:ext>
                </a:extLst>
              </a:tr>
              <a:tr h="383819">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申込締切</a:t>
                      </a:r>
                      <a:endParaRPr kumimoji="1" lang="en-US" altLang="ja-JP" sz="1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dirty="0">
                          <a:latin typeface="メイリオ" panose="020B0604030504040204" pitchFamily="50" charset="-128"/>
                          <a:ea typeface="メイリオ" panose="020B0604030504040204" pitchFamily="50" charset="-128"/>
                        </a:rPr>
                        <a:t>40</a:t>
                      </a:r>
                      <a:r>
                        <a:rPr kumimoji="1" lang="ja-JP" altLang="en-US" sz="1200" dirty="0">
                          <a:latin typeface="メイリオ" panose="020B0604030504040204" pitchFamily="50" charset="-128"/>
                          <a:ea typeface="メイリオ" panose="020B0604030504040204" pitchFamily="50" charset="-128"/>
                        </a:rPr>
                        <a:t>営業日前</a:t>
                      </a:r>
                      <a:endParaRPr kumimoji="1" lang="en-US" altLang="ja-JP" sz="1200" dirty="0">
                        <a:latin typeface="メイリオ" panose="020B0604030504040204" pitchFamily="50" charset="-128"/>
                        <a:ea typeface="メイリオ" panose="020B0604030504040204" pitchFamily="50" charset="-128"/>
                      </a:endParaRPr>
                    </a:p>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最短の制作期間の場合</a:t>
                      </a:r>
                      <a:endParaRPr kumimoji="1" lang="en-US" altLang="ja-JP" sz="8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6587">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制作期間</a:t>
                      </a:r>
                      <a:endParaRPr kumimoji="1" lang="en-US" altLang="ja-JP" sz="1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latin typeface="メイリオ" panose="020B0604030504040204" pitchFamily="50" charset="-128"/>
                          <a:ea typeface="メイリオ" panose="020B0604030504040204" pitchFamily="50" charset="-128"/>
                        </a:rPr>
                        <a:t>最短</a:t>
                      </a:r>
                      <a:r>
                        <a:rPr kumimoji="1" lang="en-US" altLang="ja-JP" sz="1200" dirty="0">
                          <a:latin typeface="メイリオ" panose="020B0604030504040204" pitchFamily="50" charset="-128"/>
                          <a:ea typeface="メイリオ" panose="020B0604030504040204" pitchFamily="50" charset="-128"/>
                        </a:rPr>
                        <a:t>30</a:t>
                      </a:r>
                      <a:r>
                        <a:rPr kumimoji="1" lang="ja-JP" altLang="en-US" sz="1200" dirty="0">
                          <a:latin typeface="メイリオ" panose="020B0604030504040204" pitchFamily="50" charset="-128"/>
                          <a:ea typeface="メイリオ" panose="020B0604030504040204" pitchFamily="50" charset="-128"/>
                        </a:rPr>
                        <a:t>営業日</a:t>
                      </a:r>
                      <a:endParaRPr kumimoji="1" lang="en-US" altLang="ja-JP" sz="1200" dirty="0">
                        <a:latin typeface="メイリオ" panose="020B0604030504040204" pitchFamily="50" charset="-128"/>
                        <a:ea typeface="メイリオ" panose="020B0604030504040204" pitchFamily="50" charset="-128"/>
                      </a:endParaRPr>
                    </a:p>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制作内容によって異なります</a:t>
                      </a:r>
                      <a:endParaRPr kumimoji="1" lang="en-US" altLang="ja-JP" sz="8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4770">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レポート</a:t>
                      </a:r>
                      <a:endParaRPr kumimoji="1" lang="en-US" altLang="ja-JP" sz="1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800" dirty="0">
                          <a:latin typeface="+mn-lt"/>
                        </a:rPr>
                        <a:t>動画再生回数、記事日別</a:t>
                      </a:r>
                      <a:r>
                        <a:rPr kumimoji="1" lang="en-US" altLang="ja-JP" sz="800" dirty="0">
                          <a:latin typeface="+mn-lt"/>
                        </a:rPr>
                        <a:t>PV</a:t>
                      </a:r>
                      <a:r>
                        <a:rPr kumimoji="1" lang="ja-JP" altLang="en-US" sz="800" dirty="0">
                          <a:latin typeface="+mn-lt"/>
                        </a:rPr>
                        <a:t>など</a:t>
                      </a:r>
                      <a:endParaRPr kumimoji="1" lang="en-US" altLang="ja-JP" sz="800" dirty="0">
                        <a:latin typeface="+mn-lt"/>
                      </a:endParaRPr>
                    </a:p>
                    <a:p>
                      <a:r>
                        <a:rPr kumimoji="1" lang="en-US" altLang="ja-JP" sz="800" dirty="0">
                          <a:latin typeface="+mn-lt"/>
                        </a:rPr>
                        <a:t>※</a:t>
                      </a:r>
                      <a:r>
                        <a:rPr kumimoji="1" lang="ja-JP" altLang="en-US" sz="800" dirty="0">
                          <a:latin typeface="+mn-lt"/>
                        </a:rPr>
                        <a:t>誘導枠のレポートはありません</a:t>
                      </a:r>
                      <a:endParaRPr kumimoji="1" lang="en-US" altLang="ja-JP" sz="8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638708">
                <a:tc>
                  <a:txBody>
                    <a:bodyPr/>
                    <a:lstStyle/>
                    <a:p>
                      <a:r>
                        <a:rPr kumimoji="1" lang="ja-JP" altLang="en-US" sz="1000" dirty="0">
                          <a:latin typeface="メイリオ" panose="020B0604030504040204" pitchFamily="50" charset="-128"/>
                          <a:ea typeface="メイリオ" panose="020B0604030504040204" pitchFamily="50" charset="-128"/>
                        </a:rPr>
                        <a:t>備考</a:t>
                      </a:r>
                      <a:endParaRPr kumimoji="1" lang="en-US" altLang="ja-JP" sz="1000" dirty="0">
                        <a:latin typeface="メイリオ" panose="020B0604030504040204" pitchFamily="50" charset="-128"/>
                        <a:ea typeface="メイリオ" panose="020B0604030504040204" pitchFamily="50" charset="-128"/>
                      </a:endParaRPr>
                    </a:p>
                    <a:p>
                      <a:endParaRPr kumimoji="1" lang="en-US" altLang="ja-JP" sz="1000" dirty="0">
                        <a:latin typeface="メイリオ" panose="020B0604030504040204" pitchFamily="50" charset="-128"/>
                        <a:ea typeface="メイリオ" panose="020B0604030504040204" pitchFamily="50" charset="-128"/>
                      </a:endParaRPr>
                    </a:p>
                    <a:p>
                      <a:endParaRPr kumimoji="1" lang="en-US" altLang="ja-JP" sz="1000" dirty="0">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hangingPunct="1">
                        <a:spcBef>
                          <a:spcPct val="0"/>
                        </a:spcBef>
                        <a:buFontTx/>
                        <a:buNone/>
                      </a:pPr>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動画取材費は別途お見積り致します。</a:t>
                      </a:r>
                      <a:endParaRPr lang="en-US" altLang="ja-JP" sz="1000" b="1" dirty="0">
                        <a:latin typeface="メイリオ" panose="020B0604030504040204" pitchFamily="50" charset="-128"/>
                        <a:ea typeface="メイリオ" panose="020B0604030504040204" pitchFamily="50" charset="-128"/>
                      </a:endParaRPr>
                    </a:p>
                    <a:p>
                      <a:pPr eaLnBrk="1" hangingPunct="1">
                        <a:spcBef>
                          <a:spcPct val="0"/>
                        </a:spcBef>
                        <a:buFontTx/>
                        <a:buNone/>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実施金額は消費税を含まないグロス提供価格となります。</a:t>
                      </a:r>
                      <a:endParaRPr lang="en-US" altLang="ja-JP" sz="800" dirty="0">
                        <a:latin typeface="メイリオ" panose="020B0604030504040204" pitchFamily="50" charset="-128"/>
                        <a:ea typeface="メイリオ" panose="020B0604030504040204" pitchFamily="50" charset="-128"/>
                      </a:endParaRPr>
                    </a:p>
                    <a:p>
                      <a:pPr eaLnBrk="1" hangingPunct="1">
                        <a:spcBef>
                          <a:spcPct val="0"/>
                        </a:spcBef>
                        <a:buFontTx/>
                        <a:buNone/>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記載の期間を超える二次利用については別途お見積りいたします。</a:t>
                      </a:r>
                      <a:endParaRPr lang="en-US" altLang="ja-JP" sz="800" dirty="0">
                        <a:latin typeface="メイリオ" panose="020B0604030504040204" pitchFamily="50" charset="-128"/>
                        <a:ea typeface="メイリオ" panose="020B0604030504040204" pitchFamily="50" charset="-128"/>
                      </a:endParaRPr>
                    </a:p>
                    <a:p>
                      <a:pPr eaLnBrk="1" hangingPunct="1">
                        <a:spcBef>
                          <a:spcPct val="0"/>
                        </a:spcBef>
                        <a:buFontTx/>
                        <a:buNone/>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絵コンテ・動画の修正は各</a:t>
                      </a:r>
                      <a:r>
                        <a:rPr lang="en-US" altLang="ja-JP" sz="800" dirty="0">
                          <a:latin typeface="メイリオ" panose="020B0604030504040204" pitchFamily="50" charset="-128"/>
                          <a:ea typeface="メイリオ" panose="020B0604030504040204" pitchFamily="50" charset="-128"/>
                        </a:rPr>
                        <a:t>1</a:t>
                      </a:r>
                      <a:r>
                        <a:rPr lang="ja-JP" altLang="en-US" sz="800" dirty="0">
                          <a:latin typeface="メイリオ" panose="020B0604030504040204" pitchFamily="50" charset="-128"/>
                          <a:ea typeface="メイリオ" panose="020B0604030504040204" pitchFamily="50" charset="-128"/>
                        </a:rPr>
                        <a:t>回までお受けいたします。</a:t>
                      </a:r>
                      <a:endParaRPr lang="en-US" altLang="ja-JP" sz="800" dirty="0">
                        <a:latin typeface="メイリオ" panose="020B0604030504040204" pitchFamily="50" charset="-128"/>
                        <a:ea typeface="メイリオ" panose="020B0604030504040204" pitchFamily="50" charset="-128"/>
                      </a:endParaRPr>
                    </a:p>
                    <a:p>
                      <a:pPr eaLnBrk="1" hangingPunct="1">
                        <a:spcBef>
                          <a:spcPct val="0"/>
                        </a:spcBef>
                        <a:buFontTx/>
                        <a:buNone/>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モデルやインフルエンサーの取材は含みません。</a:t>
                      </a:r>
                      <a:endParaRPr lang="en-US" altLang="ja-JP" sz="800" dirty="0">
                        <a:latin typeface="メイリオ" panose="020B0604030504040204" pitchFamily="50" charset="-128"/>
                        <a:ea typeface="メイリオ" panose="020B0604030504040204" pitchFamily="50" charset="-128"/>
                      </a:endParaRPr>
                    </a:p>
                    <a:p>
                      <a:pPr eaLnBrk="1" hangingPunct="1">
                        <a:spcBef>
                          <a:spcPct val="0"/>
                        </a:spcBef>
                        <a:buFontTx/>
                        <a:buNone/>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掲載開始日は平日任意となります。</a:t>
                      </a:r>
                      <a:endParaRPr lang="en-US" altLang="ja-JP" sz="800" dirty="0">
                        <a:latin typeface="メイリオ" panose="020B0604030504040204" pitchFamily="50" charset="-128"/>
                        <a:ea typeface="メイリオ" panose="020B0604030504040204" pitchFamily="50" charset="-128"/>
                      </a:endParaRPr>
                    </a:p>
                    <a:p>
                      <a:pPr eaLnBrk="1" hangingPunct="1">
                        <a:spcBef>
                          <a:spcPct val="0"/>
                        </a:spcBef>
                        <a:buFontTx/>
                        <a:buNone/>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記事</a:t>
                      </a:r>
                      <a:r>
                        <a:rPr lang="en-US" altLang="ja-JP" sz="800" dirty="0">
                          <a:latin typeface="メイリオ" panose="020B0604030504040204" pitchFamily="50" charset="-128"/>
                          <a:ea typeface="メイリオ" panose="020B0604030504040204" pitchFamily="50" charset="-128"/>
                        </a:rPr>
                        <a:t>PV</a:t>
                      </a:r>
                      <a:r>
                        <a:rPr lang="ja-JP" altLang="en-US" sz="800" dirty="0">
                          <a:latin typeface="メイリオ" panose="020B0604030504040204" pitchFamily="50" charset="-128"/>
                          <a:ea typeface="メイリオ" panose="020B0604030504040204" pitchFamily="50" charset="-128"/>
                        </a:rPr>
                        <a:t>の進捗に応じて外部ブーストを実施する場合がございます。</a:t>
                      </a:r>
                      <a:endParaRPr lang="en-US" altLang="ja-JP" sz="800" dirty="0">
                        <a:latin typeface="メイリオ" panose="020B0604030504040204" pitchFamily="50" charset="-128"/>
                        <a:ea typeface="メイリオ" panose="020B0604030504040204" pitchFamily="50" charset="-128"/>
                      </a:endParaRPr>
                    </a:p>
                    <a:p>
                      <a:pPr eaLnBrk="1" hangingPunct="1">
                        <a:spcBef>
                          <a:spcPct val="0"/>
                        </a:spcBef>
                        <a:buNone/>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動画再生内および記事には</a:t>
                      </a:r>
                      <a:r>
                        <a:rPr lang="en-US" altLang="ja-JP" sz="800" dirty="0">
                          <a:latin typeface="メイリオ" panose="020B0604030504040204" pitchFamily="50" charset="-128"/>
                          <a:ea typeface="メイリオ" panose="020B0604030504040204" pitchFamily="50" charset="-128"/>
                        </a:rPr>
                        <a:t>sponsored</a:t>
                      </a:r>
                      <a:r>
                        <a:rPr lang="ja-JP" altLang="en-US" sz="800" dirty="0">
                          <a:latin typeface="メイリオ" panose="020B0604030504040204" pitchFamily="50" charset="-128"/>
                          <a:ea typeface="メイリオ" panose="020B0604030504040204" pitchFamily="50" charset="-128"/>
                        </a:rPr>
                        <a:t>の表記が入ります。</a:t>
                      </a:r>
                      <a:endParaRPr lang="en-US" altLang="ja-JP" sz="800" dirty="0">
                        <a:latin typeface="メイリオ" panose="020B0604030504040204" pitchFamily="50" charset="-128"/>
                        <a:ea typeface="メイリオ" panose="020B0604030504040204" pitchFamily="50" charset="-128"/>
                      </a:endParaRPr>
                    </a:p>
                    <a:p>
                      <a:pPr eaLnBrk="1" hangingPunct="1">
                        <a:spcBef>
                          <a:spcPct val="0"/>
                        </a:spcBef>
                        <a:buNone/>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動画再生内および記事には広告主名を記載させていただきます。</a:t>
                      </a:r>
                      <a:endParaRPr lang="en-US" altLang="ja-JP" sz="800" dirty="0">
                        <a:latin typeface="メイリオ" panose="020B0604030504040204" pitchFamily="50" charset="-128"/>
                        <a:ea typeface="メイリオ" panose="020B0604030504040204" pitchFamily="50" charset="-128"/>
                      </a:endParaRPr>
                    </a:p>
                    <a:p>
                      <a:pPr eaLnBrk="1" hangingPunct="1">
                        <a:spcBef>
                          <a:spcPct val="0"/>
                        </a:spcBef>
                        <a:buNone/>
                      </a:pP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記事についても遠方や複数日取材、ドローンなどの特別な撮影の場合は別途実費を申し受けます。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None/>
                      </a:pP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キャスティングにより、二次利用できない場合がございます。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19" name="角丸四角形 13">
            <a:extLst>
              <a:ext uri="{FF2B5EF4-FFF2-40B4-BE49-F238E27FC236}">
                <a16:creationId xmlns:a16="http://schemas.microsoft.com/office/drawing/2014/main" id="{F61A55A6-3626-40F8-858C-785A6DEC4F6F}"/>
              </a:ext>
            </a:extLst>
          </p:cNvPr>
          <p:cNvSpPr/>
          <p:nvPr/>
        </p:nvSpPr>
        <p:spPr>
          <a:xfrm>
            <a:off x="430970" y="5303223"/>
            <a:ext cx="3682911" cy="752317"/>
          </a:xfrm>
          <a:prstGeom prst="roundRect">
            <a:avLst>
              <a:gd name="adj" fmla="val 5612"/>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200" dirty="0">
                <a:solidFill>
                  <a:schemeClr val="tx1"/>
                </a:solidFill>
                <a:ea typeface="Meiryo UI" panose="020B0604030504040204" pitchFamily="50" charset="-128"/>
              </a:rPr>
              <a:t>✔　</a:t>
            </a:r>
            <a:r>
              <a:rPr lang="ja-JP" altLang="en-US" sz="1200" dirty="0">
                <a:solidFill>
                  <a:schemeClr val="tx1"/>
                </a:solidFill>
                <a:latin typeface="+mn-ea"/>
              </a:rPr>
              <a:t>動画では紹介しきれなかった部分をより詳しく</a:t>
            </a:r>
            <a:endParaRPr lang="en-US" altLang="ja-JP" sz="1200" dirty="0">
              <a:solidFill>
                <a:schemeClr val="tx1"/>
              </a:solidFill>
              <a:latin typeface="+mn-ea"/>
            </a:endParaRPr>
          </a:p>
          <a:p>
            <a:pPr>
              <a:lnSpc>
                <a:spcPts val="1700"/>
              </a:lnSpc>
            </a:pPr>
            <a:r>
              <a:rPr lang="ja-JP" altLang="en-US" sz="1200" dirty="0">
                <a:solidFill>
                  <a:schemeClr val="tx1"/>
                </a:solidFill>
                <a:latin typeface="+mn-ea"/>
              </a:rPr>
              <a:t>  　紹介することが可能。モデルコースなどの紹</a:t>
            </a:r>
            <a:endParaRPr lang="en-US" altLang="ja-JP" sz="1200" dirty="0">
              <a:solidFill>
                <a:schemeClr val="tx1"/>
              </a:solidFill>
              <a:latin typeface="+mn-ea"/>
            </a:endParaRPr>
          </a:p>
          <a:p>
            <a:pPr>
              <a:lnSpc>
                <a:spcPts val="1700"/>
              </a:lnSpc>
            </a:pPr>
            <a:r>
              <a:rPr lang="en-US" altLang="ja-JP" sz="1200" dirty="0">
                <a:solidFill>
                  <a:schemeClr val="tx1"/>
                </a:solidFill>
                <a:latin typeface="+mn-ea"/>
              </a:rPr>
              <a:t>  </a:t>
            </a:r>
            <a:r>
              <a:rPr lang="ja-JP" altLang="en-US" sz="1200" dirty="0">
                <a:solidFill>
                  <a:schemeClr val="tx1"/>
                </a:solidFill>
                <a:latin typeface="+mn-ea"/>
              </a:rPr>
              <a:t>　介に適したフォーマットです</a:t>
            </a:r>
            <a:endParaRPr lang="en-US" altLang="ja-JP" sz="1200" dirty="0">
              <a:solidFill>
                <a:schemeClr val="tx1"/>
              </a:solidFill>
              <a:latin typeface="+mn-ea"/>
            </a:endParaRPr>
          </a:p>
        </p:txBody>
      </p:sp>
      <p:sp>
        <p:nvSpPr>
          <p:cNvPr id="23" name="テキスト ボックス 22">
            <a:extLst>
              <a:ext uri="{FF2B5EF4-FFF2-40B4-BE49-F238E27FC236}">
                <a16:creationId xmlns:a16="http://schemas.microsoft.com/office/drawing/2014/main" id="{320586FD-822D-444D-A386-49BDC447291B}"/>
              </a:ext>
            </a:extLst>
          </p:cNvPr>
          <p:cNvSpPr txBox="1"/>
          <p:nvPr/>
        </p:nvSpPr>
        <p:spPr>
          <a:xfrm>
            <a:off x="259055" y="133495"/>
            <a:ext cx="4312945" cy="276999"/>
          </a:xfrm>
          <a:prstGeom prst="rect">
            <a:avLst/>
          </a:prstGeom>
          <a:noFill/>
        </p:spPr>
        <p:txBody>
          <a:bodyPr wrap="square" lIns="0" tIns="0" rIns="0" bIns="0" rtlCol="0">
            <a:spAutoFit/>
          </a:bodyPr>
          <a:lstStyle/>
          <a:p>
            <a:r>
              <a:rPr kumimoji="1" lang="ja-JP" altLang="en-US" b="1" dirty="0">
                <a:latin typeface="+mj-ea"/>
                <a:ea typeface="+mj-ea"/>
              </a:rPr>
              <a:t>タイアップコンテンツ</a:t>
            </a:r>
          </a:p>
        </p:txBody>
      </p:sp>
      <p:sp>
        <p:nvSpPr>
          <p:cNvPr id="24" name="スライド番号プレースホルダー 12">
            <a:extLst>
              <a:ext uri="{FF2B5EF4-FFF2-40B4-BE49-F238E27FC236}">
                <a16:creationId xmlns:a16="http://schemas.microsoft.com/office/drawing/2014/main" id="{702F65A1-2B52-4BF6-BA50-7200DDE8BD23}"/>
              </a:ext>
            </a:extLst>
          </p:cNvPr>
          <p:cNvSpPr>
            <a:spLocks noGrp="1"/>
          </p:cNvSpPr>
          <p:nvPr>
            <p:ph type="sldNum" sz="quarter" idx="12"/>
          </p:nvPr>
        </p:nvSpPr>
        <p:spPr>
          <a:xfrm>
            <a:off x="7004526" y="6577291"/>
            <a:ext cx="2057400" cy="297235"/>
          </a:xfrm>
          <a:prstGeom prst="rect">
            <a:avLst/>
          </a:prstGeom>
        </p:spPr>
        <p:txBody>
          <a:bodyPr/>
          <a:lstStyle>
            <a:lvl1pPr algn="r">
              <a:defRPr sz="1400" b="1">
                <a:solidFill>
                  <a:schemeClr val="bg1"/>
                </a:solidFill>
              </a:defRPr>
            </a:lvl1pPr>
          </a:lstStyle>
          <a:p>
            <a:fld id="{9D401335-F730-4287-99F3-CA1058D16EE0}" type="slidenum">
              <a:rPr kumimoji="1" lang="ja-JP" altLang="en-US" dirty="0" smtClean="0">
                <a:solidFill>
                  <a:schemeClr val="tx1">
                    <a:lumMod val="65000"/>
                    <a:lumOff val="35000"/>
                  </a:schemeClr>
                </a:solidFill>
              </a:rPr>
              <a:pPr/>
              <a:t>16</a:t>
            </a:fld>
            <a:endParaRPr kumimoji="1" lang="ja-JP" altLang="en-US" dirty="0">
              <a:solidFill>
                <a:schemeClr val="tx1">
                  <a:lumMod val="65000"/>
                  <a:lumOff val="35000"/>
                </a:schemeClr>
              </a:solidFill>
            </a:endParaRPr>
          </a:p>
        </p:txBody>
      </p:sp>
      <p:sp>
        <p:nvSpPr>
          <p:cNvPr id="25" name="正方形/長方形 24">
            <a:extLst>
              <a:ext uri="{FF2B5EF4-FFF2-40B4-BE49-F238E27FC236}">
                <a16:creationId xmlns:a16="http://schemas.microsoft.com/office/drawing/2014/main" id="{83588296-F4B5-4115-AA8C-71943DD150A9}"/>
              </a:ext>
            </a:extLst>
          </p:cNvPr>
          <p:cNvSpPr/>
          <p:nvPr/>
        </p:nvSpPr>
        <p:spPr>
          <a:xfrm>
            <a:off x="331505" y="4344394"/>
            <a:ext cx="819518" cy="333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rPr>
              <a:t>POINT</a:t>
            </a:r>
            <a:endParaRPr kumimoji="1" lang="ja-JP" altLang="en-US" sz="1600" b="1" dirty="0">
              <a:solidFill>
                <a:schemeClr val="tx1"/>
              </a:solidFill>
            </a:endParaRPr>
          </a:p>
        </p:txBody>
      </p:sp>
      <p:sp>
        <p:nvSpPr>
          <p:cNvPr id="26" name="角丸四角形 13">
            <a:extLst>
              <a:ext uri="{FF2B5EF4-FFF2-40B4-BE49-F238E27FC236}">
                <a16:creationId xmlns:a16="http://schemas.microsoft.com/office/drawing/2014/main" id="{1D9AB9C5-7A04-48C8-91D2-93F2C389F62B}"/>
              </a:ext>
            </a:extLst>
          </p:cNvPr>
          <p:cNvSpPr/>
          <p:nvPr/>
        </p:nvSpPr>
        <p:spPr>
          <a:xfrm>
            <a:off x="430970" y="6124458"/>
            <a:ext cx="3682911" cy="186870"/>
          </a:xfrm>
          <a:prstGeom prst="roundRect">
            <a:avLst>
              <a:gd name="adj" fmla="val 5612"/>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kumimoji="1" lang="ja-JP" altLang="en-US" sz="1200" dirty="0">
                <a:solidFill>
                  <a:schemeClr val="tx1"/>
                </a:solidFill>
                <a:ea typeface="Meiryo UI" panose="020B0604030504040204" pitchFamily="50" charset="-128"/>
              </a:rPr>
              <a:t>✔　</a:t>
            </a:r>
            <a:r>
              <a:rPr lang="ja-JP" altLang="en-US" sz="1200" dirty="0">
                <a:solidFill>
                  <a:schemeClr val="tx1"/>
                </a:solidFill>
                <a:latin typeface="+mn-ea"/>
              </a:rPr>
              <a:t>取材・撮影は複数個所で実施可能です</a:t>
            </a:r>
            <a:endParaRPr lang="en-US" altLang="ja-JP" sz="1200" dirty="0">
              <a:solidFill>
                <a:schemeClr val="tx1"/>
              </a:solidFill>
              <a:latin typeface="+mn-ea"/>
            </a:endParaRPr>
          </a:p>
        </p:txBody>
      </p:sp>
      <p:sp>
        <p:nvSpPr>
          <p:cNvPr id="27" name="角丸四角形 13">
            <a:extLst>
              <a:ext uri="{FF2B5EF4-FFF2-40B4-BE49-F238E27FC236}">
                <a16:creationId xmlns:a16="http://schemas.microsoft.com/office/drawing/2014/main" id="{153D30E6-3839-4D36-BCD6-9DC063F944BC}"/>
              </a:ext>
            </a:extLst>
          </p:cNvPr>
          <p:cNvSpPr/>
          <p:nvPr/>
        </p:nvSpPr>
        <p:spPr>
          <a:xfrm>
            <a:off x="466847" y="4674786"/>
            <a:ext cx="3682912" cy="581554"/>
          </a:xfrm>
          <a:prstGeom prst="roundRect">
            <a:avLst>
              <a:gd name="adj" fmla="val 5612"/>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200" dirty="0">
                <a:solidFill>
                  <a:schemeClr val="tx1"/>
                </a:solidFill>
                <a:ea typeface="Meiryo UI" panose="020B0604030504040204" pitchFamily="50" charset="-128"/>
              </a:rPr>
              <a:t>✔　</a:t>
            </a:r>
            <a:r>
              <a:rPr lang="ja-JP" altLang="en-US" sz="1200" dirty="0">
                <a:solidFill>
                  <a:schemeClr val="tx1"/>
                </a:solidFill>
                <a:latin typeface="+mn-ea"/>
              </a:rPr>
              <a:t>動画に加えて、テキストと写真で紹介する</a:t>
            </a:r>
            <a:endParaRPr lang="en-US" altLang="ja-JP" sz="1200" dirty="0">
              <a:solidFill>
                <a:schemeClr val="tx1"/>
              </a:solidFill>
              <a:latin typeface="+mn-ea"/>
            </a:endParaRPr>
          </a:p>
          <a:p>
            <a:pPr>
              <a:lnSpc>
                <a:spcPts val="1700"/>
              </a:lnSpc>
            </a:pPr>
            <a:r>
              <a:rPr lang="en-US" altLang="ja-JP" sz="1200" dirty="0">
                <a:solidFill>
                  <a:schemeClr val="tx1"/>
                </a:solidFill>
                <a:latin typeface="+mn-ea"/>
              </a:rPr>
              <a:t>  </a:t>
            </a:r>
            <a:r>
              <a:rPr lang="ja-JP" altLang="en-US" sz="1200" dirty="0">
                <a:solidFill>
                  <a:schemeClr val="tx1"/>
                </a:solidFill>
                <a:latin typeface="+mn-ea"/>
              </a:rPr>
              <a:t>　記事を旅メディア「るるぶ</a:t>
            </a:r>
            <a:r>
              <a:rPr lang="en-US" altLang="ja-JP" sz="1200" dirty="0">
                <a:solidFill>
                  <a:schemeClr val="tx1"/>
                </a:solidFill>
                <a:latin typeface="+mn-ea"/>
              </a:rPr>
              <a:t>&amp;more.</a:t>
            </a:r>
            <a:r>
              <a:rPr lang="ja-JP" altLang="en-US" sz="1200" dirty="0">
                <a:solidFill>
                  <a:schemeClr val="tx1"/>
                </a:solidFill>
                <a:latin typeface="+mn-ea"/>
              </a:rPr>
              <a:t>」にて制作</a:t>
            </a:r>
            <a:endParaRPr lang="en-US" altLang="ja-JP" sz="1200" dirty="0">
              <a:solidFill>
                <a:schemeClr val="tx1"/>
              </a:solidFill>
              <a:latin typeface="+mn-ea"/>
            </a:endParaRPr>
          </a:p>
        </p:txBody>
      </p:sp>
      <p:sp>
        <p:nvSpPr>
          <p:cNvPr id="34" name="タイトル 1">
            <a:extLst>
              <a:ext uri="{FF2B5EF4-FFF2-40B4-BE49-F238E27FC236}">
                <a16:creationId xmlns:a16="http://schemas.microsoft.com/office/drawing/2014/main" id="{EE5B98CA-036B-430E-914C-F3481E4A7D32}"/>
              </a:ext>
            </a:extLst>
          </p:cNvPr>
          <p:cNvSpPr txBox="1">
            <a:spLocks/>
          </p:cNvSpPr>
          <p:nvPr/>
        </p:nvSpPr>
        <p:spPr>
          <a:xfrm>
            <a:off x="466391" y="3505630"/>
            <a:ext cx="2166115" cy="429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1400" kern="1200">
                <a:solidFill>
                  <a:schemeClr val="tx1"/>
                </a:solidFill>
                <a:latin typeface="+mj-lt"/>
                <a:ea typeface="+mj-ea"/>
                <a:cs typeface="+mj-cs"/>
              </a:defRPr>
            </a:lvl1pPr>
          </a:lstStyle>
          <a:p>
            <a:pPr>
              <a:lnSpc>
                <a:spcPct val="100000"/>
              </a:lnSpc>
            </a:pPr>
            <a:r>
              <a:rPr lang="ja-JP" altLang="en-US" sz="1800" b="1" dirty="0">
                <a:solidFill>
                  <a:srgbClr val="585959"/>
                </a:solidFill>
                <a:latin typeface="+mn-ea"/>
                <a:ea typeface="+mn-ea"/>
              </a:rPr>
              <a:t>動画 </a:t>
            </a:r>
            <a:r>
              <a:rPr lang="en-US" altLang="ja-JP" sz="1800" b="1" dirty="0">
                <a:solidFill>
                  <a:srgbClr val="585959"/>
                </a:solidFill>
                <a:latin typeface="+mn-ea"/>
                <a:ea typeface="+mn-ea"/>
              </a:rPr>
              <a:t>+</a:t>
            </a:r>
            <a:r>
              <a:rPr lang="ja-JP" altLang="en-US" sz="1800" b="1" dirty="0">
                <a:solidFill>
                  <a:srgbClr val="585959"/>
                </a:solidFill>
                <a:latin typeface="+mn-ea"/>
                <a:ea typeface="+mn-ea"/>
              </a:rPr>
              <a:t> 紹介記事</a:t>
            </a:r>
          </a:p>
        </p:txBody>
      </p:sp>
      <p:sp>
        <p:nvSpPr>
          <p:cNvPr id="32" name="タイトル 1">
            <a:extLst>
              <a:ext uri="{FF2B5EF4-FFF2-40B4-BE49-F238E27FC236}">
                <a16:creationId xmlns:a16="http://schemas.microsoft.com/office/drawing/2014/main" id="{7906284A-85EC-4201-A4A9-294D5BEF38E3}"/>
              </a:ext>
            </a:extLst>
          </p:cNvPr>
          <p:cNvSpPr txBox="1">
            <a:spLocks/>
          </p:cNvSpPr>
          <p:nvPr/>
        </p:nvSpPr>
        <p:spPr>
          <a:xfrm>
            <a:off x="1203494" y="3244018"/>
            <a:ext cx="3414674" cy="429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1400" kern="1200">
                <a:solidFill>
                  <a:schemeClr val="tx1"/>
                </a:solidFill>
                <a:latin typeface="+mj-lt"/>
                <a:ea typeface="+mj-ea"/>
                <a:cs typeface="+mj-cs"/>
              </a:defRPr>
            </a:lvl1pPr>
          </a:lstStyle>
          <a:p>
            <a:pPr>
              <a:lnSpc>
                <a:spcPct val="100000"/>
              </a:lnSpc>
            </a:pPr>
            <a:r>
              <a:rPr lang="ja-JP" altLang="en-US" sz="1200" b="1" dirty="0">
                <a:solidFill>
                  <a:srgbClr val="585959"/>
                </a:solidFill>
                <a:latin typeface="+mn-ea"/>
                <a:ea typeface="+mn-ea"/>
              </a:rPr>
              <a:t>るるぶ</a:t>
            </a:r>
            <a:r>
              <a:rPr lang="en-US" altLang="ja-JP" sz="1200" b="1" dirty="0">
                <a:solidFill>
                  <a:srgbClr val="585959"/>
                </a:solidFill>
                <a:latin typeface="+mn-ea"/>
                <a:ea typeface="+mn-ea"/>
              </a:rPr>
              <a:t>&amp;more.</a:t>
            </a:r>
          </a:p>
        </p:txBody>
      </p:sp>
      <p:grpSp>
        <p:nvGrpSpPr>
          <p:cNvPr id="6" name="グループ化 5">
            <a:extLst>
              <a:ext uri="{FF2B5EF4-FFF2-40B4-BE49-F238E27FC236}">
                <a16:creationId xmlns:a16="http://schemas.microsoft.com/office/drawing/2014/main" id="{2FE80BEB-2283-4CBF-B8A3-82EB4F279384}"/>
              </a:ext>
            </a:extLst>
          </p:cNvPr>
          <p:cNvGrpSpPr/>
          <p:nvPr/>
        </p:nvGrpSpPr>
        <p:grpSpPr>
          <a:xfrm>
            <a:off x="2703374" y="1796640"/>
            <a:ext cx="1301146" cy="2562519"/>
            <a:chOff x="2795635" y="1860637"/>
            <a:chExt cx="1301146" cy="2562519"/>
          </a:xfrm>
        </p:grpSpPr>
        <p:sp>
          <p:nvSpPr>
            <p:cNvPr id="30" name="正方形/長方形 29">
              <a:extLst>
                <a:ext uri="{FF2B5EF4-FFF2-40B4-BE49-F238E27FC236}">
                  <a16:creationId xmlns:a16="http://schemas.microsoft.com/office/drawing/2014/main" id="{DED78DA9-BE9A-4797-A502-A6845A0CDF28}"/>
                </a:ext>
              </a:extLst>
            </p:cNvPr>
            <p:cNvSpPr/>
            <p:nvPr/>
          </p:nvSpPr>
          <p:spPr>
            <a:xfrm>
              <a:off x="2893253" y="1938542"/>
              <a:ext cx="1157786" cy="18225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sp>
          <p:nvSpPr>
            <p:cNvPr id="29" name="正方形/長方形 28">
              <a:extLst>
                <a:ext uri="{FF2B5EF4-FFF2-40B4-BE49-F238E27FC236}">
                  <a16:creationId xmlns:a16="http://schemas.microsoft.com/office/drawing/2014/main" id="{1368C4A9-3FDD-4DD9-A5EC-D732C6D2C17E}"/>
                </a:ext>
              </a:extLst>
            </p:cNvPr>
            <p:cNvSpPr/>
            <p:nvPr/>
          </p:nvSpPr>
          <p:spPr>
            <a:xfrm>
              <a:off x="2829082" y="4075896"/>
              <a:ext cx="1079539" cy="3018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grpSp>
          <p:nvGrpSpPr>
            <p:cNvPr id="35" name="グループ化 34">
              <a:extLst>
                <a:ext uri="{FF2B5EF4-FFF2-40B4-BE49-F238E27FC236}">
                  <a16:creationId xmlns:a16="http://schemas.microsoft.com/office/drawing/2014/main" id="{B218902D-9D4A-4B03-9311-540E65CC3B27}"/>
                </a:ext>
              </a:extLst>
            </p:cNvPr>
            <p:cNvGrpSpPr/>
            <p:nvPr/>
          </p:nvGrpSpPr>
          <p:grpSpPr>
            <a:xfrm>
              <a:off x="2893253" y="2083973"/>
              <a:ext cx="1118261" cy="2235578"/>
              <a:chOff x="5708112" y="1326132"/>
              <a:chExt cx="2210979" cy="4420092"/>
            </a:xfrm>
          </p:grpSpPr>
          <p:pic>
            <p:nvPicPr>
              <p:cNvPr id="37" name="図 36">
                <a:extLst>
                  <a:ext uri="{FF2B5EF4-FFF2-40B4-BE49-F238E27FC236}">
                    <a16:creationId xmlns:a16="http://schemas.microsoft.com/office/drawing/2014/main" id="{D76B865B-D651-4183-A613-AD19ACB4250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08112" y="1326132"/>
                <a:ext cx="2207598" cy="3442098"/>
              </a:xfrm>
              <a:prstGeom prst="rect">
                <a:avLst/>
              </a:prstGeom>
            </p:spPr>
          </p:pic>
          <p:pic>
            <p:nvPicPr>
              <p:cNvPr id="38" name="図 37">
                <a:extLst>
                  <a:ext uri="{FF2B5EF4-FFF2-40B4-BE49-F238E27FC236}">
                    <a16:creationId xmlns:a16="http://schemas.microsoft.com/office/drawing/2014/main" id="{D141C894-72AC-43BE-AA78-10B980541A0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708112" y="4740249"/>
                <a:ext cx="2210979" cy="1005975"/>
              </a:xfrm>
              <a:prstGeom prst="rect">
                <a:avLst/>
              </a:prstGeom>
            </p:spPr>
          </p:pic>
        </p:grpSp>
        <p:pic>
          <p:nvPicPr>
            <p:cNvPr id="39" name="図 38">
              <a:extLst>
                <a:ext uri="{FF2B5EF4-FFF2-40B4-BE49-F238E27FC236}">
                  <a16:creationId xmlns:a16="http://schemas.microsoft.com/office/drawing/2014/main" id="{425A9402-9669-4D74-86F5-8812BC9745A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894564" y="2224480"/>
              <a:ext cx="1103288" cy="738123"/>
            </a:xfrm>
            <a:prstGeom prst="rect">
              <a:avLst/>
            </a:prstGeom>
          </p:spPr>
        </p:pic>
        <p:grpSp>
          <p:nvGrpSpPr>
            <p:cNvPr id="41" name="グループ化 40">
              <a:extLst>
                <a:ext uri="{FF2B5EF4-FFF2-40B4-BE49-F238E27FC236}">
                  <a16:creationId xmlns:a16="http://schemas.microsoft.com/office/drawing/2014/main" id="{97D97375-D2D1-4058-9097-201EA6B93FF3}"/>
                </a:ext>
              </a:extLst>
            </p:cNvPr>
            <p:cNvGrpSpPr/>
            <p:nvPr/>
          </p:nvGrpSpPr>
          <p:grpSpPr>
            <a:xfrm>
              <a:off x="2898951" y="2962603"/>
              <a:ext cx="1118261" cy="1434966"/>
              <a:chOff x="5673215" y="3540083"/>
              <a:chExt cx="2210979" cy="2837154"/>
            </a:xfrm>
          </p:grpSpPr>
          <p:pic>
            <p:nvPicPr>
              <p:cNvPr id="42" name="図 41">
                <a:extLst>
                  <a:ext uri="{FF2B5EF4-FFF2-40B4-BE49-F238E27FC236}">
                    <a16:creationId xmlns:a16="http://schemas.microsoft.com/office/drawing/2014/main" id="{9F3FFDEC-CF46-4605-98D3-52706EB6732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673215" y="3540083"/>
                <a:ext cx="2207598" cy="1978815"/>
              </a:xfrm>
              <a:prstGeom prst="rect">
                <a:avLst/>
              </a:prstGeom>
            </p:spPr>
          </p:pic>
          <p:pic>
            <p:nvPicPr>
              <p:cNvPr id="43" name="図 42">
                <a:extLst>
                  <a:ext uri="{FF2B5EF4-FFF2-40B4-BE49-F238E27FC236}">
                    <a16:creationId xmlns:a16="http://schemas.microsoft.com/office/drawing/2014/main" id="{C54A93C0-BEA8-4A4C-9E2A-7F111FC84CD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11894"/>
              <a:stretch/>
            </p:blipFill>
            <p:spPr>
              <a:xfrm>
                <a:off x="5673215" y="5490915"/>
                <a:ext cx="2210979" cy="886322"/>
              </a:xfrm>
              <a:prstGeom prst="rect">
                <a:avLst/>
              </a:prstGeom>
            </p:spPr>
          </p:pic>
        </p:grpSp>
        <p:pic>
          <p:nvPicPr>
            <p:cNvPr id="40" name="図 39" descr="モニター, カメラ, オーブン, コンピュータ が含まれている画像&#10;&#10;自動的に生成された説明">
              <a:extLst>
                <a:ext uri="{FF2B5EF4-FFF2-40B4-BE49-F238E27FC236}">
                  <a16:creationId xmlns:a16="http://schemas.microsoft.com/office/drawing/2014/main" id="{343FD69B-E917-48F0-AB6D-CA01E222ED7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795635" y="1860637"/>
              <a:ext cx="1301146" cy="2562519"/>
            </a:xfrm>
            <a:prstGeom prst="rect">
              <a:avLst/>
            </a:prstGeom>
          </p:spPr>
        </p:pic>
      </p:grpSp>
      <p:pic>
        <p:nvPicPr>
          <p:cNvPr id="44" name="図 43" descr="挿絵 が含まれている画像&#10;&#10;自動的に生成された説明">
            <a:extLst>
              <a:ext uri="{FF2B5EF4-FFF2-40B4-BE49-F238E27FC236}">
                <a16:creationId xmlns:a16="http://schemas.microsoft.com/office/drawing/2014/main" id="{762C8F17-9F02-461F-AB6E-9302D1F83F2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442967" y="6025590"/>
            <a:ext cx="669315" cy="669315"/>
          </a:xfrm>
          <a:prstGeom prst="rect">
            <a:avLst/>
          </a:prstGeom>
        </p:spPr>
      </p:pic>
      <p:sp>
        <p:nvSpPr>
          <p:cNvPr id="45" name="正方形/長方形 44">
            <a:extLst>
              <a:ext uri="{FF2B5EF4-FFF2-40B4-BE49-F238E27FC236}">
                <a16:creationId xmlns:a16="http://schemas.microsoft.com/office/drawing/2014/main" id="{B0A82D38-CE80-45C8-A755-053608D89222}"/>
              </a:ext>
            </a:extLst>
          </p:cNvPr>
          <p:cNvSpPr/>
          <p:nvPr/>
        </p:nvSpPr>
        <p:spPr>
          <a:xfrm>
            <a:off x="5450144" y="6322412"/>
            <a:ext cx="2572572" cy="314510"/>
          </a:xfrm>
          <a:prstGeom prst="rect">
            <a:avLst/>
          </a:prstGeom>
        </p:spPr>
        <p:txBody>
          <a:bodyPr wrap="square">
            <a:spAutoFit/>
          </a:bodyPr>
          <a:lstStyle/>
          <a:p>
            <a:pPr>
              <a:lnSpc>
                <a:spcPct val="150000"/>
              </a:lnSpc>
            </a:pPr>
            <a:r>
              <a:rPr lang="ja-JP" altLang="en-US" sz="1050" dirty="0">
                <a:solidFill>
                  <a:schemeClr val="tx2">
                    <a:lumMod val="50000"/>
                  </a:schemeClr>
                </a:solidFill>
              </a:rPr>
              <a:t>トップページはこちらから ▶</a:t>
            </a:r>
            <a:endParaRPr lang="ja-JP" altLang="ja-JP" sz="1050" dirty="0">
              <a:solidFill>
                <a:schemeClr val="tx2">
                  <a:lumMod val="50000"/>
                </a:schemeClr>
              </a:solidFill>
            </a:endParaRPr>
          </a:p>
        </p:txBody>
      </p:sp>
      <p:pic>
        <p:nvPicPr>
          <p:cNvPr id="46" name="図 45">
            <a:extLst>
              <a:ext uri="{FF2B5EF4-FFF2-40B4-BE49-F238E27FC236}">
                <a16:creationId xmlns:a16="http://schemas.microsoft.com/office/drawing/2014/main" id="{A631B2C3-BE39-4CA0-BD54-A1C6F7847DE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539710" y="6119050"/>
            <a:ext cx="1781100" cy="212206"/>
          </a:xfrm>
          <a:prstGeom prst="rect">
            <a:avLst/>
          </a:prstGeom>
        </p:spPr>
      </p:pic>
    </p:spTree>
    <p:extLst>
      <p:ext uri="{BB962C8B-B14F-4D97-AF65-F5344CB8AC3E}">
        <p14:creationId xmlns:p14="http://schemas.microsoft.com/office/powerpoint/2010/main" val="1301618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08FE58E1-416B-4278-AB24-6F71134447C2}"/>
              </a:ext>
            </a:extLst>
          </p:cNvPr>
          <p:cNvGraphicFramePr>
            <a:graphicFrameLocks noGrp="1"/>
          </p:cNvGraphicFramePr>
          <p:nvPr>
            <p:extLst>
              <p:ext uri="{D42A27DB-BD31-4B8C-83A1-F6EECF244321}">
                <p14:modId xmlns:p14="http://schemas.microsoft.com/office/powerpoint/2010/main" val="2850922334"/>
              </p:ext>
            </p:extLst>
          </p:nvPr>
        </p:nvGraphicFramePr>
        <p:xfrm>
          <a:off x="4495711" y="1026089"/>
          <a:ext cx="4436029" cy="4977469"/>
        </p:xfrm>
        <a:graphic>
          <a:graphicData uri="http://schemas.openxmlformats.org/drawingml/2006/table">
            <a:tbl>
              <a:tblPr>
                <a:tableStyleId>{74C1A8A3-306A-4EB7-A6B1-4F7E0EB9C5D6}</a:tableStyleId>
              </a:tblPr>
              <a:tblGrid>
                <a:gridCol w="1155943">
                  <a:extLst>
                    <a:ext uri="{9D8B030D-6E8A-4147-A177-3AD203B41FA5}">
                      <a16:colId xmlns:a16="http://schemas.microsoft.com/office/drawing/2014/main" val="20000"/>
                    </a:ext>
                  </a:extLst>
                </a:gridCol>
                <a:gridCol w="3280086">
                  <a:extLst>
                    <a:ext uri="{9D8B030D-6E8A-4147-A177-3AD203B41FA5}">
                      <a16:colId xmlns:a16="http://schemas.microsoft.com/office/drawing/2014/main" val="20001"/>
                    </a:ext>
                  </a:extLst>
                </a:gridCol>
              </a:tblGrid>
              <a:tr h="241619">
                <a:tc gridSpan="2">
                  <a:txBody>
                    <a:bodyPr/>
                    <a:lstStyle>
                      <a:lvl1pPr>
                        <a:spcBef>
                          <a:spcPct val="20000"/>
                        </a:spcBef>
                        <a:buClr>
                          <a:schemeClr val="accent2"/>
                        </a:buClr>
                        <a:buFont typeface="Wingdings" panose="05000000000000000000" pitchFamily="2" charset="2"/>
                        <a:defRPr kumimoji="1" sz="2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スペック</a:t>
                      </a:r>
                    </a:p>
                  </a:txBody>
                  <a:tcPr marL="9526" marR="9526" marT="9518"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C80"/>
                    </a:solidFill>
                  </a:tcPr>
                </a:tc>
                <a:tc hMerge="1">
                  <a:txBody>
                    <a:bodyPr/>
                    <a:lstStyle>
                      <a:lvl1pPr>
                        <a:spcBef>
                          <a:spcPct val="20000"/>
                        </a:spcBef>
                        <a:buClr>
                          <a:schemeClr val="accent2"/>
                        </a:buClr>
                        <a:buFont typeface="Wingdings" panose="05000000000000000000" pitchFamily="2" charset="2"/>
                        <a:defRPr kumimoji="1" sz="2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2"/>
                        </a:solidFill>
                        <a:effectLst/>
                        <a:latin typeface="メイリオ" panose="020B0604030504040204" pitchFamily="50" charset="-128"/>
                        <a:ea typeface="メイリオ" panose="020B0604030504040204" pitchFamily="50" charset="-128"/>
                      </a:endParaRPr>
                    </a:p>
                  </a:txBody>
                  <a:tcPr marL="91427" marR="91427"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7089">
                <a:tc>
                  <a:txBody>
                    <a:bodyPr/>
                    <a:lstStyle/>
                    <a:p>
                      <a:r>
                        <a:rPr kumimoji="1" lang="ja-JP" altLang="en-US" sz="900" dirty="0">
                          <a:latin typeface="メイリオ" panose="020B0604030504040204" pitchFamily="50" charset="-128"/>
                          <a:ea typeface="メイリオ" panose="020B0604030504040204" pitchFamily="50" charset="-128"/>
                        </a:rPr>
                        <a:t>金額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dk1"/>
                          </a:solidFill>
                          <a:latin typeface="メイリオ" panose="020B0604030504040204" pitchFamily="50" charset="-128"/>
                          <a:ea typeface="メイリオ" panose="020B0604030504040204" pitchFamily="50" charset="-128"/>
                          <a:cs typeface="+mn-cs"/>
                        </a:rPr>
                        <a:t>3,300,000</a:t>
                      </a:r>
                      <a:r>
                        <a:rPr kumimoji="1" lang="ja-JP" altLang="en-US" sz="1200" kern="1200" dirty="0">
                          <a:solidFill>
                            <a:schemeClr val="dk1"/>
                          </a:solidFill>
                          <a:latin typeface="メイリオ" panose="020B0604030504040204" pitchFamily="50" charset="-128"/>
                          <a:ea typeface="メイリオ" panose="020B0604030504040204" pitchFamily="50" charset="-128"/>
                          <a:cs typeface="+mn-cs"/>
                        </a:rPr>
                        <a:t>円（グロス）</a:t>
                      </a:r>
                      <a:endParaRPr kumimoji="1" lang="en-US" altLang="ja-JP" sz="1200" dirty="0">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93434">
                <a:tc>
                  <a:txBody>
                    <a:bodyPr/>
                    <a:lstStyle/>
                    <a:p>
                      <a:r>
                        <a:rPr kumimoji="1" lang="ja-JP" altLang="en-US" sz="900" dirty="0">
                          <a:latin typeface="メイリオ" panose="020B0604030504040204" pitchFamily="50" charset="-128"/>
                          <a:ea typeface="メイリオ" panose="020B0604030504040204" pitchFamily="50" charset="-128"/>
                        </a:rPr>
                        <a:t>動画尺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dirty="0">
                          <a:latin typeface="メイリオ" panose="020B0604030504040204" pitchFamily="50" charset="-128"/>
                          <a:ea typeface="メイリオ" panose="020B0604030504040204" pitchFamily="50" charset="-128"/>
                        </a:rPr>
                        <a:t>10</a:t>
                      </a:r>
                      <a:r>
                        <a:rPr kumimoji="1" lang="ja-JP" altLang="en-US" sz="1200" dirty="0">
                          <a:latin typeface="メイリオ" panose="020B0604030504040204" pitchFamily="50" charset="-128"/>
                          <a:ea typeface="メイリオ" panose="020B0604030504040204" pitchFamily="50" charset="-128"/>
                        </a:rPr>
                        <a:t>分以内</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4265">
                <a:tc>
                  <a:txBody>
                    <a:bodyPr/>
                    <a:lstStyle/>
                    <a:p>
                      <a:endParaRPr kumimoji="1" lang="en-US" altLang="ja-JP" sz="900" kern="1200" dirty="0">
                        <a:solidFill>
                          <a:schemeClr val="dk1"/>
                        </a:solidFill>
                        <a:latin typeface="メイリオ" panose="020B0604030504040204" pitchFamily="50" charset="-128"/>
                        <a:ea typeface="メイリオ" panose="020B0604030504040204" pitchFamily="50" charset="-128"/>
                        <a:cs typeface="+mn-cs"/>
                      </a:endParaRPr>
                    </a:p>
                    <a:p>
                      <a:r>
                        <a:rPr kumimoji="1" lang="ja-JP" altLang="en-US" sz="900" kern="1200" dirty="0">
                          <a:solidFill>
                            <a:schemeClr val="dk1"/>
                          </a:solidFill>
                          <a:latin typeface="メイリオ" panose="020B0604030504040204" pitchFamily="50" charset="-128"/>
                          <a:ea typeface="メイリオ" panose="020B0604030504040204" pitchFamily="50" charset="-128"/>
                          <a:cs typeface="+mn-cs"/>
                        </a:rPr>
                        <a:t>掲載期間</a:t>
                      </a:r>
                      <a:endParaRPr kumimoji="1" lang="en-US" altLang="ja-JP" sz="900" kern="1200" dirty="0">
                        <a:solidFill>
                          <a:schemeClr val="dk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mj-ea"/>
                          <a:ea typeface="+mn-ea"/>
                          <a:cs typeface="+mn-cs"/>
                        </a:rPr>
                        <a:t>（保証）</a:t>
                      </a:r>
                    </a:p>
                    <a:p>
                      <a:endParaRPr kumimoji="1" lang="ja-JP" altLang="en-US" sz="900" kern="1200" dirty="0">
                        <a:solidFill>
                          <a:schemeClr val="dk1"/>
                        </a:solidFill>
                        <a:latin typeface="メイリオ" panose="020B0604030504040204" pitchFamily="50" charset="-128"/>
                        <a:ea typeface="メイリオ" panose="020B0604030504040204" pitchFamily="50" charset="-128"/>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dirty="0">
                          <a:latin typeface="メイリオ" panose="020B0604030504040204" pitchFamily="50" charset="-128"/>
                          <a:ea typeface="メイリオ" panose="020B0604030504040204" pitchFamily="50" charset="-128"/>
                        </a:rPr>
                        <a:t>6</a:t>
                      </a:r>
                      <a:r>
                        <a:rPr kumimoji="1" lang="ja-JP" altLang="en-US" sz="1200" dirty="0">
                          <a:latin typeface="メイリオ" panose="020B0604030504040204" pitchFamily="50" charset="-128"/>
                          <a:ea typeface="メイリオ" panose="020B0604030504040204" pitchFamily="50" charset="-128"/>
                        </a:rPr>
                        <a:t>週間～</a:t>
                      </a:r>
                      <a:endParaRPr kumimoji="1" lang="en-US" altLang="ja-JP" sz="1200" dirty="0">
                        <a:latin typeface="メイリオ" panose="020B0604030504040204" pitchFamily="50" charset="-128"/>
                        <a:ea typeface="メイリオ" panose="020B0604030504040204" pitchFamily="50" charset="-128"/>
                      </a:endParaRPr>
                    </a:p>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誘導枠掲載期間</a:t>
                      </a:r>
                      <a:endParaRPr kumimoji="1" lang="en-US" altLang="ja-JP" sz="800" dirty="0">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誘導枠掲載期間終了後、動画はアーカイブいたします。</a:t>
                      </a:r>
                      <a:endParaRPr lang="en-US" altLang="ja-JP" sz="800" dirty="0">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3732">
                <a:tc>
                  <a:txBody>
                    <a:bodyPr/>
                    <a:lstStyle/>
                    <a:p>
                      <a:r>
                        <a:rPr kumimoji="1" lang="ja-JP" altLang="en-US" sz="900" dirty="0">
                          <a:solidFill>
                            <a:schemeClr val="tx1"/>
                          </a:solidFill>
                          <a:latin typeface="メイリオ" panose="020B0604030504040204" pitchFamily="50" charset="-128"/>
                          <a:ea typeface="メイリオ" panose="020B0604030504040204" pitchFamily="50" charset="-128"/>
                        </a:rPr>
                        <a:t>二次利用</a:t>
                      </a:r>
                      <a:endParaRPr kumimoji="1" lang="en-US" altLang="ja-JP" sz="9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dirty="0">
                          <a:solidFill>
                            <a:schemeClr val="tx1"/>
                          </a:solidFill>
                          <a:latin typeface="メイリオ" panose="020B0604030504040204" pitchFamily="50" charset="-128"/>
                          <a:ea typeface="メイリオ" panose="020B0604030504040204" pitchFamily="50" charset="-128"/>
                        </a:rPr>
                        <a:t>1</a:t>
                      </a:r>
                      <a:r>
                        <a:rPr kumimoji="1" lang="ja-JP" altLang="en-US" sz="1200" dirty="0">
                          <a:solidFill>
                            <a:schemeClr val="tx1"/>
                          </a:solidFill>
                          <a:latin typeface="メイリオ" panose="020B0604030504040204" pitchFamily="50" charset="-128"/>
                          <a:ea typeface="メイリオ" panose="020B0604030504040204" pitchFamily="50" charset="-128"/>
                        </a:rPr>
                        <a:t>年間無料</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2385605"/>
                  </a:ext>
                </a:extLst>
              </a:tr>
              <a:tr h="423850">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申込締切</a:t>
                      </a:r>
                      <a:endParaRPr kumimoji="1" lang="en-US" altLang="ja-JP" sz="1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dirty="0">
                          <a:latin typeface="メイリオ" panose="020B0604030504040204" pitchFamily="50" charset="-128"/>
                          <a:ea typeface="メイリオ" panose="020B0604030504040204" pitchFamily="50" charset="-128"/>
                        </a:rPr>
                        <a:t>40</a:t>
                      </a:r>
                      <a:r>
                        <a:rPr kumimoji="1" lang="ja-JP" altLang="en-US" sz="1200" dirty="0">
                          <a:latin typeface="メイリオ" panose="020B0604030504040204" pitchFamily="50" charset="-128"/>
                          <a:ea typeface="メイリオ" panose="020B0604030504040204" pitchFamily="50" charset="-128"/>
                        </a:rPr>
                        <a:t>営業日前</a:t>
                      </a:r>
                      <a:endParaRPr kumimoji="1" lang="en-US" altLang="ja-JP" sz="1200" dirty="0">
                        <a:latin typeface="メイリオ" panose="020B0604030504040204" pitchFamily="50" charset="-128"/>
                        <a:ea typeface="メイリオ" panose="020B0604030504040204" pitchFamily="50" charset="-128"/>
                      </a:endParaRPr>
                    </a:p>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最短の制作期間の場合</a:t>
                      </a:r>
                      <a:endParaRPr kumimoji="1" lang="en-US" altLang="ja-JP" sz="8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3850">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制作期間</a:t>
                      </a:r>
                      <a:endParaRPr kumimoji="1" lang="en-US" altLang="ja-JP" sz="1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latin typeface="メイリオ" panose="020B0604030504040204" pitchFamily="50" charset="-128"/>
                          <a:ea typeface="メイリオ" panose="020B0604030504040204" pitchFamily="50" charset="-128"/>
                        </a:rPr>
                        <a:t>最短</a:t>
                      </a:r>
                      <a:r>
                        <a:rPr kumimoji="1" lang="en-US" altLang="ja-JP" sz="1200" dirty="0">
                          <a:latin typeface="メイリオ" panose="020B0604030504040204" pitchFamily="50" charset="-128"/>
                          <a:ea typeface="メイリオ" panose="020B0604030504040204" pitchFamily="50" charset="-128"/>
                        </a:rPr>
                        <a:t>30</a:t>
                      </a:r>
                      <a:r>
                        <a:rPr kumimoji="1" lang="ja-JP" altLang="en-US" sz="1200" dirty="0">
                          <a:latin typeface="メイリオ" panose="020B0604030504040204" pitchFamily="50" charset="-128"/>
                          <a:ea typeface="メイリオ" panose="020B0604030504040204" pitchFamily="50" charset="-128"/>
                        </a:rPr>
                        <a:t>営業日</a:t>
                      </a:r>
                      <a:endParaRPr kumimoji="1" lang="en-US" altLang="ja-JP" sz="1200" dirty="0">
                        <a:latin typeface="メイリオ" panose="020B0604030504040204" pitchFamily="50" charset="-128"/>
                        <a:ea typeface="メイリオ" panose="020B0604030504040204" pitchFamily="50" charset="-128"/>
                      </a:endParaRPr>
                    </a:p>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制作内容によって異なります</a:t>
                      </a:r>
                      <a:endParaRPr kumimoji="1" lang="en-US" altLang="ja-JP" sz="8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0605">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レポート</a:t>
                      </a:r>
                      <a:endParaRPr kumimoji="1" lang="en-US" altLang="ja-JP" sz="10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800" dirty="0">
                          <a:latin typeface="+mn-lt"/>
                        </a:rPr>
                        <a:t>再生回数など</a:t>
                      </a:r>
                      <a:endParaRPr kumimoji="1" lang="en-US" altLang="ja-JP" sz="800" dirty="0">
                        <a:latin typeface="+mn-lt"/>
                      </a:endParaRPr>
                    </a:p>
                    <a:p>
                      <a:r>
                        <a:rPr kumimoji="1" lang="en-US" altLang="ja-JP" sz="800" dirty="0">
                          <a:latin typeface="+mn-lt"/>
                        </a:rPr>
                        <a:t>※</a:t>
                      </a:r>
                      <a:r>
                        <a:rPr kumimoji="1" lang="ja-JP" altLang="en-US" sz="800" dirty="0">
                          <a:latin typeface="+mn-lt"/>
                        </a:rPr>
                        <a:t>誘導枠のレポートはありません</a:t>
                      </a:r>
                      <a:endParaRPr kumimoji="1" lang="en-US" altLang="ja-JP" sz="8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793210">
                <a:tc>
                  <a:txBody>
                    <a:bodyPr/>
                    <a:lstStyle/>
                    <a:p>
                      <a:r>
                        <a:rPr kumimoji="1" lang="ja-JP" altLang="en-US" sz="1000" dirty="0">
                          <a:latin typeface="メイリオ" panose="020B0604030504040204" pitchFamily="50" charset="-128"/>
                          <a:ea typeface="メイリオ" panose="020B0604030504040204" pitchFamily="50" charset="-128"/>
                        </a:rPr>
                        <a:t>備考</a:t>
                      </a:r>
                      <a:endParaRPr kumimoji="1" lang="en-US" altLang="ja-JP" sz="1000" dirty="0">
                        <a:latin typeface="メイリオ" panose="020B0604030504040204" pitchFamily="50" charset="-128"/>
                        <a:ea typeface="メイリオ" panose="020B0604030504040204" pitchFamily="50" charset="-128"/>
                      </a:endParaRPr>
                    </a:p>
                    <a:p>
                      <a:endParaRPr kumimoji="1" lang="en-US" altLang="ja-JP" sz="1000" dirty="0">
                        <a:latin typeface="メイリオ" panose="020B0604030504040204" pitchFamily="50" charset="-128"/>
                        <a:ea typeface="メイリオ" panose="020B0604030504040204" pitchFamily="50" charset="-128"/>
                      </a:endParaRPr>
                    </a:p>
                    <a:p>
                      <a:endParaRPr kumimoji="1" lang="en-US" altLang="ja-JP" sz="1000" dirty="0">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hangingPunct="1">
                        <a:spcBef>
                          <a:spcPct val="0"/>
                        </a:spcBef>
                        <a:buFontTx/>
                        <a:buNone/>
                      </a:pPr>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取材費は別途お見積りいたします。</a:t>
                      </a:r>
                      <a:endParaRPr lang="en-US" altLang="ja-JP" sz="1000" b="1" dirty="0">
                        <a:latin typeface="メイリオ" panose="020B0604030504040204" pitchFamily="50" charset="-128"/>
                        <a:ea typeface="メイリオ" panose="020B0604030504040204" pitchFamily="50" charset="-128"/>
                      </a:endParaRPr>
                    </a:p>
                    <a:p>
                      <a:pPr eaLnBrk="1" hangingPunct="1">
                        <a:spcBef>
                          <a:spcPct val="0"/>
                        </a:spcBef>
                        <a:buFontTx/>
                        <a:buNone/>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実施金額は消費税を含まないグロス提供価格となります。</a:t>
                      </a:r>
                      <a:endParaRPr lang="en-US" altLang="ja-JP" sz="800" dirty="0">
                        <a:latin typeface="メイリオ" panose="020B0604030504040204" pitchFamily="50" charset="-128"/>
                        <a:ea typeface="メイリオ" panose="020B0604030504040204" pitchFamily="50" charset="-128"/>
                      </a:endParaRPr>
                    </a:p>
                    <a:p>
                      <a:pPr eaLnBrk="1" hangingPunct="1">
                        <a:spcBef>
                          <a:spcPct val="0"/>
                        </a:spcBef>
                        <a:buFontTx/>
                        <a:buNone/>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記載の期間を超える二次利用については別途お見積りいたします。</a:t>
                      </a:r>
                      <a:endParaRPr lang="en-US" altLang="ja-JP" sz="800" dirty="0">
                        <a:latin typeface="メイリオ" panose="020B0604030504040204" pitchFamily="50" charset="-128"/>
                        <a:ea typeface="メイリオ" panose="020B0604030504040204" pitchFamily="50" charset="-128"/>
                      </a:endParaRPr>
                    </a:p>
                    <a:p>
                      <a:pPr eaLnBrk="1" hangingPunct="1">
                        <a:spcBef>
                          <a:spcPct val="0"/>
                        </a:spcBef>
                        <a:buFontTx/>
                        <a:buNone/>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絵コンテ・動画の修正は各</a:t>
                      </a:r>
                      <a:r>
                        <a:rPr lang="en-US" altLang="ja-JP" sz="800" dirty="0">
                          <a:latin typeface="メイリオ" panose="020B0604030504040204" pitchFamily="50" charset="-128"/>
                          <a:ea typeface="メイリオ" panose="020B0604030504040204" pitchFamily="50" charset="-128"/>
                        </a:rPr>
                        <a:t>1</a:t>
                      </a:r>
                      <a:r>
                        <a:rPr lang="ja-JP" altLang="en-US" sz="800" dirty="0">
                          <a:latin typeface="メイリオ" panose="020B0604030504040204" pitchFamily="50" charset="-128"/>
                          <a:ea typeface="メイリオ" panose="020B0604030504040204" pitchFamily="50" charset="-128"/>
                        </a:rPr>
                        <a:t>回までお受けいたします。</a:t>
                      </a:r>
                      <a:endParaRPr lang="en-US" altLang="ja-JP" sz="800" dirty="0">
                        <a:latin typeface="メイリオ" panose="020B0604030504040204" pitchFamily="50" charset="-128"/>
                        <a:ea typeface="メイリオ" panose="020B0604030504040204" pitchFamily="50" charset="-128"/>
                      </a:endParaRPr>
                    </a:p>
                    <a:p>
                      <a:pPr eaLnBrk="1" hangingPunct="1">
                        <a:spcBef>
                          <a:spcPct val="0"/>
                        </a:spcBef>
                        <a:buFontTx/>
                        <a:buNone/>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モデルやインフルエンサーの取材は含みません。</a:t>
                      </a:r>
                      <a:endParaRPr lang="en-US" altLang="ja-JP" sz="800" dirty="0">
                        <a:latin typeface="メイリオ" panose="020B0604030504040204" pitchFamily="50" charset="-128"/>
                        <a:ea typeface="メイリオ" panose="020B0604030504040204" pitchFamily="50" charset="-128"/>
                      </a:endParaRPr>
                    </a:p>
                    <a:p>
                      <a:pPr eaLnBrk="1" hangingPunct="1">
                        <a:spcBef>
                          <a:spcPct val="0"/>
                        </a:spcBef>
                        <a:buFontTx/>
                        <a:buNone/>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掲載開始日は平日任意となります。</a:t>
                      </a:r>
                      <a:endParaRPr lang="en-US" altLang="ja-JP" sz="800" dirty="0">
                        <a:latin typeface="メイリオ" panose="020B0604030504040204" pitchFamily="50" charset="-128"/>
                        <a:ea typeface="メイリオ" panose="020B0604030504040204" pitchFamily="50" charset="-128"/>
                      </a:endParaRPr>
                    </a:p>
                    <a:p>
                      <a:pPr eaLnBrk="1" hangingPunct="1">
                        <a:spcBef>
                          <a:spcPct val="0"/>
                        </a:spcBef>
                        <a:buFontTx/>
                        <a:buNone/>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動画再生内に</a:t>
                      </a:r>
                      <a:r>
                        <a:rPr lang="en-US" altLang="ja-JP" sz="800" dirty="0">
                          <a:latin typeface="メイリオ" panose="020B0604030504040204" pitchFamily="50" charset="-128"/>
                          <a:ea typeface="メイリオ" panose="020B0604030504040204" pitchFamily="50" charset="-128"/>
                        </a:rPr>
                        <a:t>sponsored</a:t>
                      </a:r>
                      <a:r>
                        <a:rPr lang="ja-JP" altLang="en-US" sz="800" dirty="0">
                          <a:latin typeface="メイリオ" panose="020B0604030504040204" pitchFamily="50" charset="-128"/>
                          <a:ea typeface="メイリオ" panose="020B0604030504040204" pitchFamily="50" charset="-128"/>
                        </a:rPr>
                        <a:t>の表記が入ります。</a:t>
                      </a:r>
                      <a:endParaRPr lang="en-US" altLang="ja-JP" sz="800" dirty="0">
                        <a:latin typeface="メイリオ" panose="020B0604030504040204" pitchFamily="50" charset="-128"/>
                        <a:ea typeface="メイリオ" panose="020B0604030504040204" pitchFamily="50" charset="-128"/>
                      </a:endParaRPr>
                    </a:p>
                    <a:p>
                      <a:pPr eaLnBrk="1" hangingPunct="1">
                        <a:spcBef>
                          <a:spcPct val="0"/>
                        </a:spcBef>
                        <a:buNone/>
                      </a:pP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動画再生内に広告主名を記載させていただきます。</a:t>
                      </a:r>
                      <a:endParaRPr lang="en-US" altLang="ja-JP" sz="800" dirty="0">
                        <a:latin typeface="メイリオ" panose="020B0604030504040204" pitchFamily="50" charset="-128"/>
                        <a:ea typeface="メイリオ" panose="020B0604030504040204" pitchFamily="50" charset="-128"/>
                      </a:endParaRPr>
                    </a:p>
                    <a:p>
                      <a:pPr eaLnBrk="1" hangingPunct="1">
                        <a:spcBef>
                          <a:spcPct val="0"/>
                        </a:spcBef>
                        <a:buNone/>
                      </a:pP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キャスティングにより、二次利用できない場合がございます。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4" name="タイトル 1">
            <a:extLst>
              <a:ext uri="{FF2B5EF4-FFF2-40B4-BE49-F238E27FC236}">
                <a16:creationId xmlns:a16="http://schemas.microsoft.com/office/drawing/2014/main" id="{219540B9-AEE3-45E2-A3A5-1740493242FD}"/>
              </a:ext>
            </a:extLst>
          </p:cNvPr>
          <p:cNvSpPr txBox="1">
            <a:spLocks/>
          </p:cNvSpPr>
          <p:nvPr/>
        </p:nvSpPr>
        <p:spPr>
          <a:xfrm>
            <a:off x="895363" y="919717"/>
            <a:ext cx="3414674" cy="429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1400" kern="1200">
                <a:solidFill>
                  <a:schemeClr val="tx1"/>
                </a:solidFill>
                <a:latin typeface="+mj-lt"/>
                <a:ea typeface="+mj-ea"/>
                <a:cs typeface="+mj-cs"/>
              </a:defRPr>
            </a:lvl1pPr>
          </a:lstStyle>
          <a:p>
            <a:r>
              <a:rPr lang="ja-JP" altLang="en-US" sz="2400" b="1" dirty="0">
                <a:latin typeface="+mn-ea"/>
                <a:ea typeface="+mn-ea"/>
              </a:rPr>
              <a:t>ロングプラン</a:t>
            </a:r>
          </a:p>
        </p:txBody>
      </p:sp>
      <p:sp>
        <p:nvSpPr>
          <p:cNvPr id="8" name="正方形/長方形 7">
            <a:extLst>
              <a:ext uri="{FF2B5EF4-FFF2-40B4-BE49-F238E27FC236}">
                <a16:creationId xmlns:a16="http://schemas.microsoft.com/office/drawing/2014/main" id="{93DD1DDB-7944-4381-B2FB-9623D2E589B4}"/>
              </a:ext>
            </a:extLst>
          </p:cNvPr>
          <p:cNvSpPr/>
          <p:nvPr/>
        </p:nvSpPr>
        <p:spPr>
          <a:xfrm>
            <a:off x="259055" y="886369"/>
            <a:ext cx="482209" cy="394997"/>
          </a:xfrm>
          <a:prstGeom prst="rect">
            <a:avLst/>
          </a:prstGeom>
          <a:solidFill>
            <a:srgbClr val="FF5E72"/>
          </a:solidFill>
          <a:ln w="76200">
            <a:solidFill>
              <a:srgbClr val="FF5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kumimoji="1" lang="en-US" altLang="ja-JP" sz="2000" b="1" dirty="0">
                <a:latin typeface="+mn-ea"/>
              </a:rPr>
              <a:t>4</a:t>
            </a:r>
            <a:endParaRPr kumimoji="1" lang="ja-JP" altLang="en-US" sz="2000" b="1" dirty="0">
              <a:latin typeface="+mn-ea"/>
            </a:endParaRPr>
          </a:p>
        </p:txBody>
      </p:sp>
      <p:sp>
        <p:nvSpPr>
          <p:cNvPr id="16" name="角丸四角形 13">
            <a:extLst>
              <a:ext uri="{FF2B5EF4-FFF2-40B4-BE49-F238E27FC236}">
                <a16:creationId xmlns:a16="http://schemas.microsoft.com/office/drawing/2014/main" id="{2CA450D8-7083-4B5E-B603-765AF08D99FB}"/>
              </a:ext>
            </a:extLst>
          </p:cNvPr>
          <p:cNvSpPr/>
          <p:nvPr/>
        </p:nvSpPr>
        <p:spPr>
          <a:xfrm>
            <a:off x="386403" y="4998365"/>
            <a:ext cx="5159930" cy="831268"/>
          </a:xfrm>
          <a:prstGeom prst="roundRect">
            <a:avLst>
              <a:gd name="adj" fmla="val 5612"/>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200" dirty="0">
                <a:solidFill>
                  <a:schemeClr val="tx1"/>
                </a:solidFill>
                <a:ea typeface="Meiryo UI" panose="020B0604030504040204" pitchFamily="50" charset="-128"/>
              </a:rPr>
              <a:t>✔　</a:t>
            </a:r>
            <a:r>
              <a:rPr lang="ja-JP" altLang="en-US" sz="1200" dirty="0">
                <a:solidFill>
                  <a:schemeClr val="tx1"/>
                </a:solidFill>
                <a:latin typeface="+mn-ea"/>
              </a:rPr>
              <a:t>紹介ポイントが多いクライアント様向けのプランです</a:t>
            </a:r>
            <a:endParaRPr lang="en-US" altLang="ja-JP" sz="1200" dirty="0">
              <a:solidFill>
                <a:schemeClr val="tx1"/>
              </a:solidFill>
              <a:latin typeface="+mn-ea"/>
            </a:endParaRPr>
          </a:p>
          <a:p>
            <a:pPr>
              <a:lnSpc>
                <a:spcPct val="150000"/>
              </a:lnSpc>
            </a:pPr>
            <a:r>
              <a:rPr kumimoji="1" lang="ja-JP" altLang="en-US" sz="1200" dirty="0">
                <a:solidFill>
                  <a:schemeClr val="tx1"/>
                </a:solidFill>
                <a:ea typeface="Meiryo UI" panose="020B0604030504040204" pitchFamily="50" charset="-128"/>
              </a:rPr>
              <a:t>✔　自治体様の公式動画としてもおすすめです</a:t>
            </a:r>
            <a:endParaRPr lang="ja-JP" altLang="en-US" sz="1200" dirty="0">
              <a:solidFill>
                <a:schemeClr val="tx1"/>
              </a:solidFill>
              <a:latin typeface="+mn-ea"/>
            </a:endParaRPr>
          </a:p>
          <a:p>
            <a:pPr>
              <a:lnSpc>
                <a:spcPct val="150000"/>
              </a:lnSpc>
            </a:pPr>
            <a:r>
              <a:rPr kumimoji="1" lang="ja-JP" altLang="en-US" sz="1200" dirty="0">
                <a:solidFill>
                  <a:schemeClr val="tx1"/>
                </a:solidFill>
                <a:ea typeface="Meiryo UI" panose="020B0604030504040204" pitchFamily="50" charset="-128"/>
              </a:rPr>
              <a:t>✔　</a:t>
            </a:r>
            <a:r>
              <a:rPr lang="ja-JP" altLang="en-US" sz="1200" dirty="0">
                <a:solidFill>
                  <a:schemeClr val="tx1"/>
                </a:solidFill>
                <a:latin typeface="+mn-ea"/>
              </a:rPr>
              <a:t>取材・撮影は複数個所で実施可能です</a:t>
            </a:r>
            <a:endParaRPr lang="en-US" altLang="ja-JP" sz="1200" dirty="0">
              <a:solidFill>
                <a:schemeClr val="tx1"/>
              </a:solidFill>
              <a:latin typeface="+mn-ea"/>
            </a:endParaRPr>
          </a:p>
        </p:txBody>
      </p:sp>
      <p:pic>
        <p:nvPicPr>
          <p:cNvPr id="5" name="図 4" descr="建物, 屋外, 人, ストリート が含まれている画像&#10;&#10;自動的に生成された説明">
            <a:extLst>
              <a:ext uri="{FF2B5EF4-FFF2-40B4-BE49-F238E27FC236}">
                <a16:creationId xmlns:a16="http://schemas.microsoft.com/office/drawing/2014/main" id="{F0C63688-F338-4D51-9344-D754E8BF43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8419" y="3715179"/>
            <a:ext cx="1360303" cy="769603"/>
          </a:xfrm>
          <a:prstGeom prst="rect">
            <a:avLst/>
          </a:prstGeom>
        </p:spPr>
      </p:pic>
      <p:pic>
        <p:nvPicPr>
          <p:cNvPr id="3074" name="Picture 2">
            <a:extLst>
              <a:ext uri="{FF2B5EF4-FFF2-40B4-BE49-F238E27FC236}">
                <a16:creationId xmlns:a16="http://schemas.microsoft.com/office/drawing/2014/main" id="{E968D024-E940-4003-8CC3-62575C968E9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84732" y="3669945"/>
            <a:ext cx="980986" cy="980986"/>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E1A2960F-11D4-4A6B-B6C7-97292E853577}"/>
              </a:ext>
            </a:extLst>
          </p:cNvPr>
          <p:cNvSpPr txBox="1"/>
          <p:nvPr/>
        </p:nvSpPr>
        <p:spPr>
          <a:xfrm>
            <a:off x="259055" y="133495"/>
            <a:ext cx="4312945" cy="276999"/>
          </a:xfrm>
          <a:prstGeom prst="rect">
            <a:avLst/>
          </a:prstGeom>
          <a:noFill/>
        </p:spPr>
        <p:txBody>
          <a:bodyPr wrap="square" lIns="0" tIns="0" rIns="0" bIns="0" rtlCol="0">
            <a:spAutoFit/>
          </a:bodyPr>
          <a:lstStyle/>
          <a:p>
            <a:r>
              <a:rPr kumimoji="1" lang="ja-JP" altLang="en-US" b="1" dirty="0">
                <a:latin typeface="+mj-ea"/>
                <a:ea typeface="+mj-ea"/>
              </a:rPr>
              <a:t>タイアップコンテンツ</a:t>
            </a:r>
          </a:p>
        </p:txBody>
      </p:sp>
      <p:sp>
        <p:nvSpPr>
          <p:cNvPr id="21" name="スライド番号プレースホルダー 12">
            <a:extLst>
              <a:ext uri="{FF2B5EF4-FFF2-40B4-BE49-F238E27FC236}">
                <a16:creationId xmlns:a16="http://schemas.microsoft.com/office/drawing/2014/main" id="{BB50954B-70CD-4322-9BA3-E041D4B39583}"/>
              </a:ext>
            </a:extLst>
          </p:cNvPr>
          <p:cNvSpPr>
            <a:spLocks noGrp="1"/>
          </p:cNvSpPr>
          <p:nvPr>
            <p:ph type="sldNum" sz="quarter" idx="12"/>
          </p:nvPr>
        </p:nvSpPr>
        <p:spPr>
          <a:xfrm>
            <a:off x="7004526" y="6577291"/>
            <a:ext cx="2057400" cy="297235"/>
          </a:xfrm>
          <a:prstGeom prst="rect">
            <a:avLst/>
          </a:prstGeom>
        </p:spPr>
        <p:txBody>
          <a:bodyPr/>
          <a:lstStyle>
            <a:lvl1pPr algn="r">
              <a:defRPr sz="1400" b="1">
                <a:solidFill>
                  <a:schemeClr val="bg1"/>
                </a:solidFill>
              </a:defRPr>
            </a:lvl1pPr>
          </a:lstStyle>
          <a:p>
            <a:fld id="{9D401335-F730-4287-99F3-CA1058D16EE0}" type="slidenum">
              <a:rPr kumimoji="1" lang="ja-JP" altLang="en-US" dirty="0" smtClean="0">
                <a:solidFill>
                  <a:schemeClr val="tx1">
                    <a:lumMod val="65000"/>
                    <a:lumOff val="35000"/>
                  </a:schemeClr>
                </a:solidFill>
              </a:rPr>
              <a:pPr/>
              <a:t>17</a:t>
            </a:fld>
            <a:endParaRPr kumimoji="1" lang="ja-JP" altLang="en-US" dirty="0">
              <a:solidFill>
                <a:schemeClr val="tx1">
                  <a:lumMod val="65000"/>
                  <a:lumOff val="35000"/>
                </a:schemeClr>
              </a:solidFill>
            </a:endParaRPr>
          </a:p>
        </p:txBody>
      </p:sp>
      <p:sp>
        <p:nvSpPr>
          <p:cNvPr id="22" name="正方形/長方形 21">
            <a:extLst>
              <a:ext uri="{FF2B5EF4-FFF2-40B4-BE49-F238E27FC236}">
                <a16:creationId xmlns:a16="http://schemas.microsoft.com/office/drawing/2014/main" id="{5A6CE6A4-1D0F-4CD2-8355-E044A0559A62}"/>
              </a:ext>
            </a:extLst>
          </p:cNvPr>
          <p:cNvSpPr/>
          <p:nvPr/>
        </p:nvSpPr>
        <p:spPr>
          <a:xfrm>
            <a:off x="331505" y="4619818"/>
            <a:ext cx="819518" cy="333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rPr>
              <a:t>POINT</a:t>
            </a:r>
            <a:endParaRPr kumimoji="1" lang="ja-JP" altLang="en-US" sz="1600" b="1" dirty="0">
              <a:solidFill>
                <a:schemeClr val="tx1"/>
              </a:solidFill>
            </a:endParaRPr>
          </a:p>
        </p:txBody>
      </p:sp>
      <p:sp>
        <p:nvSpPr>
          <p:cNvPr id="23" name="角丸四角形 13">
            <a:extLst>
              <a:ext uri="{FF2B5EF4-FFF2-40B4-BE49-F238E27FC236}">
                <a16:creationId xmlns:a16="http://schemas.microsoft.com/office/drawing/2014/main" id="{C4F25E56-A05E-41AE-8C10-653520D8A6A2}"/>
              </a:ext>
            </a:extLst>
          </p:cNvPr>
          <p:cNvSpPr/>
          <p:nvPr/>
        </p:nvSpPr>
        <p:spPr>
          <a:xfrm>
            <a:off x="386403" y="5926264"/>
            <a:ext cx="3558873" cy="340385"/>
          </a:xfrm>
          <a:prstGeom prst="roundRect">
            <a:avLst>
              <a:gd name="adj" fmla="val 5612"/>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200" dirty="0">
                <a:solidFill>
                  <a:schemeClr val="tx1"/>
                </a:solidFill>
                <a:ea typeface="Meiryo UI" panose="020B0604030504040204" pitchFamily="50" charset="-128"/>
              </a:rPr>
              <a:t>✔　</a:t>
            </a:r>
            <a:r>
              <a:rPr kumimoji="1" lang="en-US" altLang="ja-JP" sz="1200" dirty="0">
                <a:solidFill>
                  <a:schemeClr val="tx1"/>
                </a:solidFill>
                <a:ea typeface="Meiryo UI" panose="020B0604030504040204" pitchFamily="50" charset="-128"/>
              </a:rPr>
              <a:t>10</a:t>
            </a:r>
            <a:r>
              <a:rPr kumimoji="1" lang="ja-JP" altLang="en-US" sz="1200" dirty="0">
                <a:solidFill>
                  <a:schemeClr val="tx1"/>
                </a:solidFill>
                <a:ea typeface="Meiryo UI" panose="020B0604030504040204" pitchFamily="50" charset="-128"/>
              </a:rPr>
              <a:t>分近い動画尺でも飽きられないストーリー性のある</a:t>
            </a:r>
            <a:endParaRPr kumimoji="1" lang="en-US" altLang="ja-JP" sz="1200" dirty="0">
              <a:solidFill>
                <a:schemeClr val="tx1"/>
              </a:solidFill>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構成をご提案します</a:t>
            </a:r>
            <a:endParaRPr lang="en-US" altLang="ja-JP" sz="1200" dirty="0">
              <a:solidFill>
                <a:schemeClr val="tx1"/>
              </a:solidFill>
              <a:latin typeface="+mn-ea"/>
            </a:endParaRPr>
          </a:p>
        </p:txBody>
      </p:sp>
      <p:sp>
        <p:nvSpPr>
          <p:cNvPr id="24" name="正方形/長方形 23">
            <a:extLst>
              <a:ext uri="{FF2B5EF4-FFF2-40B4-BE49-F238E27FC236}">
                <a16:creationId xmlns:a16="http://schemas.microsoft.com/office/drawing/2014/main" id="{BABE9A62-3744-4C40-BBA6-2D7E95210959}"/>
              </a:ext>
            </a:extLst>
          </p:cNvPr>
          <p:cNvSpPr/>
          <p:nvPr/>
        </p:nvSpPr>
        <p:spPr>
          <a:xfrm>
            <a:off x="3086720" y="4454774"/>
            <a:ext cx="1177009" cy="333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sample</a:t>
            </a:r>
            <a:endParaRPr kumimoji="1" lang="ja-JP" altLang="en-US" sz="1200" b="1" dirty="0">
              <a:solidFill>
                <a:schemeClr val="tx1"/>
              </a:solidFill>
            </a:endParaRPr>
          </a:p>
        </p:txBody>
      </p:sp>
      <p:pic>
        <p:nvPicPr>
          <p:cNvPr id="17" name="図 16">
            <a:extLst>
              <a:ext uri="{FF2B5EF4-FFF2-40B4-BE49-F238E27FC236}">
                <a16:creationId xmlns:a16="http://schemas.microsoft.com/office/drawing/2014/main" id="{D5BFFDB2-366A-4B0B-8D37-F8EEC40661D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68419" y="1643282"/>
            <a:ext cx="3728763" cy="2046186"/>
          </a:xfrm>
          <a:prstGeom prst="rect">
            <a:avLst/>
          </a:prstGeom>
        </p:spPr>
      </p:pic>
      <p:pic>
        <p:nvPicPr>
          <p:cNvPr id="6" name="図 5">
            <a:extLst>
              <a:ext uri="{FF2B5EF4-FFF2-40B4-BE49-F238E27FC236}">
                <a16:creationId xmlns:a16="http://schemas.microsoft.com/office/drawing/2014/main" id="{DA7FB35B-C44C-4819-803E-426E0320095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776575" y="3715179"/>
            <a:ext cx="1404451" cy="769603"/>
          </a:xfrm>
          <a:prstGeom prst="rect">
            <a:avLst/>
          </a:prstGeom>
        </p:spPr>
      </p:pic>
    </p:spTree>
    <p:extLst>
      <p:ext uri="{BB962C8B-B14F-4D97-AF65-F5344CB8AC3E}">
        <p14:creationId xmlns:p14="http://schemas.microsoft.com/office/powerpoint/2010/main" val="3992837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上矢印 5">
            <a:extLst>
              <a:ext uri="{FF2B5EF4-FFF2-40B4-BE49-F238E27FC236}">
                <a16:creationId xmlns:a16="http://schemas.microsoft.com/office/drawing/2014/main" id="{3C9DF982-D76F-4DC8-A7DB-AAA809964E55}"/>
              </a:ext>
            </a:extLst>
          </p:cNvPr>
          <p:cNvSpPr/>
          <p:nvPr/>
        </p:nvSpPr>
        <p:spPr>
          <a:xfrm rot="5400000">
            <a:off x="4532568" y="-1205716"/>
            <a:ext cx="569159" cy="6830334"/>
          </a:xfrm>
          <a:prstGeom prst="upArrow">
            <a:avLst>
              <a:gd name="adj1" fmla="val 73307"/>
              <a:gd name="adj2" fmla="val 38273"/>
            </a:avLst>
          </a:prstGeom>
          <a:solidFill>
            <a:srgbClr val="FF5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dirty="0">
              <a:latin typeface="+mn-ea"/>
            </a:endParaRPr>
          </a:p>
        </p:txBody>
      </p:sp>
      <p:sp>
        <p:nvSpPr>
          <p:cNvPr id="22" name="ホームベース 4">
            <a:extLst>
              <a:ext uri="{FF2B5EF4-FFF2-40B4-BE49-F238E27FC236}">
                <a16:creationId xmlns:a16="http://schemas.microsoft.com/office/drawing/2014/main" id="{853D4C70-A9B7-4C0C-97B1-16AE2A31C461}"/>
              </a:ext>
            </a:extLst>
          </p:cNvPr>
          <p:cNvSpPr/>
          <p:nvPr/>
        </p:nvSpPr>
        <p:spPr>
          <a:xfrm>
            <a:off x="2702497" y="1829188"/>
            <a:ext cx="1299387" cy="728679"/>
          </a:xfrm>
          <a:prstGeom prst="homePlate">
            <a:avLst>
              <a:gd name="adj" fmla="val 0"/>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dirty="0">
              <a:latin typeface="+mn-ea"/>
            </a:endParaRPr>
          </a:p>
        </p:txBody>
      </p:sp>
      <p:sp>
        <p:nvSpPr>
          <p:cNvPr id="23" name="ホームベース 19">
            <a:extLst>
              <a:ext uri="{FF2B5EF4-FFF2-40B4-BE49-F238E27FC236}">
                <a16:creationId xmlns:a16="http://schemas.microsoft.com/office/drawing/2014/main" id="{F533758C-EB4A-4E8A-A7FF-7CF2725A3B95}"/>
              </a:ext>
            </a:extLst>
          </p:cNvPr>
          <p:cNvSpPr>
            <a:spLocks noChangeArrowheads="1"/>
          </p:cNvSpPr>
          <p:nvPr/>
        </p:nvSpPr>
        <p:spPr bwMode="auto">
          <a:xfrm>
            <a:off x="2592074" y="1991050"/>
            <a:ext cx="1536380" cy="431413"/>
          </a:xfrm>
          <a:prstGeom prst="homePlate">
            <a:avLst>
              <a:gd name="adj" fmla="val 0"/>
            </a:avLst>
          </a:prstGeom>
          <a:noFill/>
          <a:ln w="38100">
            <a:noFill/>
            <a:miter lim="800000"/>
            <a:headEnd/>
            <a:tailEnd/>
          </a:ln>
          <a:effectLst/>
        </p:spPr>
        <p:txBody>
          <a:bodyPr lIns="90000" tIns="46800" rIns="90000" bIns="46800"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95363" eaLnBrk="1" hangingPunct="1">
              <a:lnSpc>
                <a:spcPct val="150000"/>
              </a:lnSpc>
              <a:defRPr/>
            </a:pPr>
            <a:r>
              <a:rPr lang="ja-JP" altLang="en-US" sz="900" dirty="0">
                <a:latin typeface="+mn-ea"/>
                <a:cs typeface="メイリオ"/>
              </a:rPr>
              <a:t>オリエンシート記入</a:t>
            </a:r>
            <a:endParaRPr lang="en-US" altLang="ja-JP" sz="900" dirty="0">
              <a:latin typeface="+mn-ea"/>
              <a:cs typeface="メイリオ"/>
            </a:endParaRPr>
          </a:p>
          <a:p>
            <a:pPr algn="ctr" defTabSz="995363" eaLnBrk="1" hangingPunct="1">
              <a:lnSpc>
                <a:spcPct val="150000"/>
              </a:lnSpc>
              <a:defRPr/>
            </a:pPr>
            <a:r>
              <a:rPr lang="ja-JP" altLang="en-US" sz="900" dirty="0">
                <a:latin typeface="+mn-ea"/>
                <a:cs typeface="メイリオ"/>
              </a:rPr>
              <a:t>打合せ</a:t>
            </a:r>
          </a:p>
        </p:txBody>
      </p:sp>
      <p:sp>
        <p:nvSpPr>
          <p:cNvPr id="30" name="角丸四角形 26">
            <a:extLst>
              <a:ext uri="{FF2B5EF4-FFF2-40B4-BE49-F238E27FC236}">
                <a16:creationId xmlns:a16="http://schemas.microsoft.com/office/drawing/2014/main" id="{5494A691-D653-4E96-9688-353E9B75CD37}"/>
              </a:ext>
            </a:extLst>
          </p:cNvPr>
          <p:cNvSpPr>
            <a:spLocks noChangeArrowheads="1"/>
          </p:cNvSpPr>
          <p:nvPr/>
        </p:nvSpPr>
        <p:spPr bwMode="auto">
          <a:xfrm>
            <a:off x="576389" y="1840253"/>
            <a:ext cx="825591" cy="712276"/>
          </a:xfrm>
          <a:prstGeom prst="roundRect">
            <a:avLst>
              <a:gd name="adj" fmla="val 0"/>
            </a:avLst>
          </a:prstGeom>
          <a:solidFill>
            <a:srgbClr val="FFEBEB"/>
          </a:solidFill>
          <a:ln w="38100">
            <a:noFill/>
            <a:round/>
            <a:headEnd/>
            <a:tailEnd/>
          </a:ln>
          <a:effectLst/>
        </p:spPr>
        <p:txBody>
          <a:bodyPr lIns="90000" tIns="46800" rIns="90000" bIns="46800"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95363" eaLnBrk="1" hangingPunct="1">
              <a:lnSpc>
                <a:spcPct val="150000"/>
              </a:lnSpc>
              <a:defRPr/>
            </a:pPr>
            <a:r>
              <a:rPr lang="ja-JP" altLang="en-US" sz="1000" dirty="0">
                <a:latin typeface="+mn-ea"/>
                <a:cs typeface="メイリオ"/>
              </a:rPr>
              <a:t>営業</a:t>
            </a:r>
            <a:endParaRPr lang="en-US" altLang="ja-JP" sz="1000" dirty="0">
              <a:latin typeface="+mn-ea"/>
              <a:cs typeface="メイリオ"/>
            </a:endParaRPr>
          </a:p>
          <a:p>
            <a:pPr algn="ctr" defTabSz="995363" eaLnBrk="1" hangingPunct="1">
              <a:lnSpc>
                <a:spcPct val="150000"/>
              </a:lnSpc>
              <a:defRPr/>
            </a:pPr>
            <a:r>
              <a:rPr lang="ja-JP" altLang="en-US" sz="1000" dirty="0">
                <a:latin typeface="+mn-ea"/>
                <a:cs typeface="メイリオ"/>
              </a:rPr>
              <a:t>ヒアリング</a:t>
            </a:r>
            <a:endParaRPr lang="en-US" altLang="ja-JP" sz="1000" dirty="0">
              <a:latin typeface="+mn-ea"/>
              <a:cs typeface="メイリオ"/>
            </a:endParaRPr>
          </a:p>
        </p:txBody>
      </p:sp>
      <p:sp>
        <p:nvSpPr>
          <p:cNvPr id="31" name="ホームベース 41">
            <a:extLst>
              <a:ext uri="{FF2B5EF4-FFF2-40B4-BE49-F238E27FC236}">
                <a16:creationId xmlns:a16="http://schemas.microsoft.com/office/drawing/2014/main" id="{EAF4940A-2131-4C97-8338-E93D019D0BC6}"/>
              </a:ext>
            </a:extLst>
          </p:cNvPr>
          <p:cNvSpPr/>
          <p:nvPr/>
        </p:nvSpPr>
        <p:spPr>
          <a:xfrm>
            <a:off x="4202253" y="1840254"/>
            <a:ext cx="1052890" cy="728679"/>
          </a:xfrm>
          <a:prstGeom prst="homePlate">
            <a:avLst>
              <a:gd name="adj" fmla="val 0"/>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dirty="0">
              <a:latin typeface="+mn-ea"/>
            </a:endParaRPr>
          </a:p>
        </p:txBody>
      </p:sp>
      <p:sp>
        <p:nvSpPr>
          <p:cNvPr id="32" name="ホームベース 38">
            <a:extLst>
              <a:ext uri="{FF2B5EF4-FFF2-40B4-BE49-F238E27FC236}">
                <a16:creationId xmlns:a16="http://schemas.microsoft.com/office/drawing/2014/main" id="{18F677CF-7F66-4678-BF84-9699704885F9}"/>
              </a:ext>
            </a:extLst>
          </p:cNvPr>
          <p:cNvSpPr>
            <a:spLocks noChangeArrowheads="1"/>
          </p:cNvSpPr>
          <p:nvPr/>
        </p:nvSpPr>
        <p:spPr bwMode="auto">
          <a:xfrm>
            <a:off x="4099789" y="2090870"/>
            <a:ext cx="1235739" cy="339161"/>
          </a:xfrm>
          <a:prstGeom prst="homePlate">
            <a:avLst>
              <a:gd name="adj" fmla="val 0"/>
            </a:avLst>
          </a:prstGeom>
          <a:noFill/>
          <a:ln w="38100">
            <a:noFill/>
            <a:miter lim="800000"/>
            <a:headEnd/>
            <a:tailEnd/>
          </a:ln>
          <a:effectLst/>
        </p:spPr>
        <p:txBody>
          <a:bodyPr lIns="90000" tIns="46800" rIns="90000" bIns="46800"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95363" eaLnBrk="1" hangingPunct="1">
              <a:lnSpc>
                <a:spcPct val="150000"/>
              </a:lnSpc>
              <a:defRPr/>
            </a:pPr>
            <a:r>
              <a:rPr lang="ja-JP" altLang="en-US" sz="900" dirty="0">
                <a:latin typeface="+mn-ea"/>
                <a:cs typeface="メイリオ"/>
              </a:rPr>
              <a:t>企画構成案</a:t>
            </a:r>
            <a:endParaRPr lang="en-US" altLang="ja-JP" sz="900" dirty="0">
              <a:latin typeface="+mn-ea"/>
              <a:cs typeface="メイリオ"/>
            </a:endParaRPr>
          </a:p>
          <a:p>
            <a:pPr algn="ctr" defTabSz="995363" eaLnBrk="1" hangingPunct="1">
              <a:lnSpc>
                <a:spcPct val="150000"/>
              </a:lnSpc>
              <a:defRPr/>
            </a:pPr>
            <a:r>
              <a:rPr lang="ja-JP" altLang="en-US" sz="900" dirty="0">
                <a:latin typeface="+mn-ea"/>
                <a:cs typeface="メイリオ"/>
              </a:rPr>
              <a:t>提出～</a:t>
            </a:r>
            <a:r>
              <a:rPr lang="en-US" altLang="ja-JP" sz="900" dirty="0">
                <a:latin typeface="+mn-ea"/>
                <a:cs typeface="メイリオ"/>
              </a:rPr>
              <a:t>FIX</a:t>
            </a:r>
            <a:endParaRPr lang="ja-JP" altLang="en-US" sz="900" dirty="0">
              <a:latin typeface="+mn-ea"/>
              <a:cs typeface="メイリオ"/>
            </a:endParaRPr>
          </a:p>
        </p:txBody>
      </p:sp>
      <p:sp>
        <p:nvSpPr>
          <p:cNvPr id="33" name="ホームベース 42">
            <a:extLst>
              <a:ext uri="{FF2B5EF4-FFF2-40B4-BE49-F238E27FC236}">
                <a16:creationId xmlns:a16="http://schemas.microsoft.com/office/drawing/2014/main" id="{C6FC478E-BCAD-4BA6-8738-0DA95A7073FF}"/>
              </a:ext>
            </a:extLst>
          </p:cNvPr>
          <p:cNvSpPr/>
          <p:nvPr/>
        </p:nvSpPr>
        <p:spPr>
          <a:xfrm>
            <a:off x="5499341" y="1840253"/>
            <a:ext cx="1090669" cy="728679"/>
          </a:xfrm>
          <a:prstGeom prst="homePlate">
            <a:avLst>
              <a:gd name="adj" fmla="val 0"/>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dirty="0">
              <a:latin typeface="+mn-ea"/>
            </a:endParaRPr>
          </a:p>
        </p:txBody>
      </p:sp>
      <p:sp>
        <p:nvSpPr>
          <p:cNvPr id="34" name="ホームベース 23">
            <a:extLst>
              <a:ext uri="{FF2B5EF4-FFF2-40B4-BE49-F238E27FC236}">
                <a16:creationId xmlns:a16="http://schemas.microsoft.com/office/drawing/2014/main" id="{AB4B30C8-A388-479C-9318-4D795031BDE4}"/>
              </a:ext>
            </a:extLst>
          </p:cNvPr>
          <p:cNvSpPr>
            <a:spLocks noChangeArrowheads="1"/>
          </p:cNvSpPr>
          <p:nvPr/>
        </p:nvSpPr>
        <p:spPr bwMode="auto">
          <a:xfrm>
            <a:off x="5484830" y="2081771"/>
            <a:ext cx="1105180" cy="431413"/>
          </a:xfrm>
          <a:prstGeom prst="homePlate">
            <a:avLst>
              <a:gd name="adj" fmla="val 0"/>
            </a:avLst>
          </a:prstGeom>
          <a:noFill/>
          <a:ln w="38100">
            <a:noFill/>
            <a:miter lim="800000"/>
            <a:headEnd/>
            <a:tailEnd/>
          </a:ln>
          <a:effectLst/>
        </p:spPr>
        <p:txBody>
          <a:bodyPr lIns="90000" tIns="46800" rIns="90000" bIns="46800"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95363" eaLnBrk="1" hangingPunct="1">
              <a:lnSpc>
                <a:spcPct val="150000"/>
              </a:lnSpc>
              <a:defRPr/>
            </a:pPr>
            <a:r>
              <a:rPr lang="ja-JP" altLang="en-US" sz="900" dirty="0">
                <a:latin typeface="+mn-ea"/>
                <a:cs typeface="メイリオ"/>
              </a:rPr>
              <a:t>取材・撮影</a:t>
            </a:r>
            <a:endParaRPr lang="en-US" altLang="ja-JP" sz="900" dirty="0">
              <a:latin typeface="+mn-ea"/>
              <a:cs typeface="メイリオ"/>
            </a:endParaRPr>
          </a:p>
          <a:p>
            <a:pPr defTabSz="995363">
              <a:lnSpc>
                <a:spcPct val="150000"/>
              </a:lnSpc>
              <a:defRPr/>
            </a:pPr>
            <a:r>
              <a:rPr lang="ja-JP" altLang="en-US" sz="900" dirty="0">
                <a:latin typeface="+mn-ea"/>
                <a:cs typeface="メイリオ"/>
              </a:rPr>
              <a:t>取材先校正</a:t>
            </a:r>
            <a:endParaRPr lang="en-US" altLang="ja-JP" sz="900" dirty="0">
              <a:latin typeface="+mn-ea"/>
              <a:cs typeface="メイリオ"/>
            </a:endParaRPr>
          </a:p>
        </p:txBody>
      </p:sp>
      <p:sp>
        <p:nvSpPr>
          <p:cNvPr id="35" name="ホームベース 43">
            <a:extLst>
              <a:ext uri="{FF2B5EF4-FFF2-40B4-BE49-F238E27FC236}">
                <a16:creationId xmlns:a16="http://schemas.microsoft.com/office/drawing/2014/main" id="{18019D35-6C30-4E49-A166-D0CC9FC36B1F}"/>
              </a:ext>
            </a:extLst>
          </p:cNvPr>
          <p:cNvSpPr/>
          <p:nvPr/>
        </p:nvSpPr>
        <p:spPr>
          <a:xfrm>
            <a:off x="6778597" y="1829188"/>
            <a:ext cx="1090412" cy="728679"/>
          </a:xfrm>
          <a:prstGeom prst="homePlate">
            <a:avLst>
              <a:gd name="adj" fmla="val 0"/>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dirty="0">
              <a:latin typeface="+mn-ea"/>
            </a:endParaRPr>
          </a:p>
        </p:txBody>
      </p:sp>
      <p:sp>
        <p:nvSpPr>
          <p:cNvPr id="36" name="ホームベース 32">
            <a:extLst>
              <a:ext uri="{FF2B5EF4-FFF2-40B4-BE49-F238E27FC236}">
                <a16:creationId xmlns:a16="http://schemas.microsoft.com/office/drawing/2014/main" id="{E81F0F4D-4E56-4A94-9A74-48A4B0A96A00}"/>
              </a:ext>
            </a:extLst>
          </p:cNvPr>
          <p:cNvSpPr>
            <a:spLocks noChangeArrowheads="1"/>
          </p:cNvSpPr>
          <p:nvPr/>
        </p:nvSpPr>
        <p:spPr bwMode="auto">
          <a:xfrm>
            <a:off x="6924560" y="2143714"/>
            <a:ext cx="805977" cy="308796"/>
          </a:xfrm>
          <a:prstGeom prst="homePlate">
            <a:avLst>
              <a:gd name="adj" fmla="val 0"/>
            </a:avLst>
          </a:prstGeom>
          <a:noFill/>
          <a:ln w="38100">
            <a:noFill/>
            <a:miter lim="800000"/>
            <a:headEnd/>
            <a:tailEnd/>
          </a:ln>
          <a:effectLst/>
        </p:spPr>
        <p:txBody>
          <a:bodyPr lIns="90000" tIns="46800" rIns="90000" bIns="46800"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95363" eaLnBrk="1" hangingPunct="1">
              <a:lnSpc>
                <a:spcPct val="150000"/>
              </a:lnSpc>
              <a:defRPr/>
            </a:pPr>
            <a:endParaRPr lang="en-US" altLang="ja-JP" sz="900" dirty="0">
              <a:latin typeface="+mn-ea"/>
              <a:cs typeface="メイリオ"/>
            </a:endParaRPr>
          </a:p>
          <a:p>
            <a:pPr defTabSz="995363" eaLnBrk="1" hangingPunct="1">
              <a:lnSpc>
                <a:spcPct val="150000"/>
              </a:lnSpc>
              <a:defRPr/>
            </a:pPr>
            <a:r>
              <a:rPr lang="ja-JP" altLang="en-US" sz="900" dirty="0">
                <a:latin typeface="+mn-ea"/>
                <a:cs typeface="メイリオ"/>
              </a:rPr>
              <a:t>初稿提出</a:t>
            </a:r>
            <a:endParaRPr lang="en-US" altLang="ja-JP" sz="900" dirty="0">
              <a:latin typeface="+mn-ea"/>
              <a:cs typeface="メイリオ"/>
            </a:endParaRPr>
          </a:p>
          <a:p>
            <a:pPr defTabSz="995363" eaLnBrk="1" hangingPunct="1">
              <a:lnSpc>
                <a:spcPct val="150000"/>
              </a:lnSpc>
              <a:defRPr/>
            </a:pPr>
            <a:endParaRPr lang="en-US" altLang="ja-JP" sz="900" dirty="0">
              <a:latin typeface="+mn-ea"/>
              <a:cs typeface="メイリオ"/>
            </a:endParaRPr>
          </a:p>
        </p:txBody>
      </p:sp>
      <p:sp>
        <p:nvSpPr>
          <p:cNvPr id="37" name="角丸四角形 26">
            <a:extLst>
              <a:ext uri="{FF2B5EF4-FFF2-40B4-BE49-F238E27FC236}">
                <a16:creationId xmlns:a16="http://schemas.microsoft.com/office/drawing/2014/main" id="{53A0B31F-93BE-4C38-8942-F810190859E9}"/>
              </a:ext>
            </a:extLst>
          </p:cNvPr>
          <p:cNvSpPr>
            <a:spLocks noChangeArrowheads="1"/>
          </p:cNvSpPr>
          <p:nvPr/>
        </p:nvSpPr>
        <p:spPr bwMode="auto">
          <a:xfrm>
            <a:off x="1602351" y="1829188"/>
            <a:ext cx="910620" cy="712276"/>
          </a:xfrm>
          <a:prstGeom prst="roundRect">
            <a:avLst>
              <a:gd name="adj" fmla="val 0"/>
            </a:avLst>
          </a:prstGeom>
          <a:solidFill>
            <a:srgbClr val="FFEBEB"/>
          </a:solidFill>
          <a:ln w="38100">
            <a:noFill/>
            <a:round/>
            <a:headEnd/>
            <a:tailEnd/>
          </a:ln>
          <a:effectLst/>
        </p:spPr>
        <p:txBody>
          <a:bodyPr lIns="90000" tIns="46800" rIns="90000" bIns="46800"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95363" eaLnBrk="1" hangingPunct="1">
              <a:lnSpc>
                <a:spcPct val="150000"/>
              </a:lnSpc>
              <a:defRPr/>
            </a:pPr>
            <a:r>
              <a:rPr lang="ja-JP" altLang="en-US" sz="1000" dirty="0">
                <a:latin typeface="+mn-ea"/>
                <a:cs typeface="メイリオ"/>
              </a:rPr>
              <a:t>お申込み</a:t>
            </a:r>
            <a:endParaRPr lang="en-US" altLang="ja-JP" sz="1000" dirty="0">
              <a:latin typeface="+mn-ea"/>
              <a:cs typeface="メイリオ"/>
            </a:endParaRPr>
          </a:p>
        </p:txBody>
      </p:sp>
      <p:sp>
        <p:nvSpPr>
          <p:cNvPr id="16" name="上矢印 58">
            <a:extLst>
              <a:ext uri="{FF2B5EF4-FFF2-40B4-BE49-F238E27FC236}">
                <a16:creationId xmlns:a16="http://schemas.microsoft.com/office/drawing/2014/main" id="{B678F5C1-9C48-4ECC-B2F9-E6008394992A}"/>
              </a:ext>
            </a:extLst>
          </p:cNvPr>
          <p:cNvSpPr/>
          <p:nvPr/>
        </p:nvSpPr>
        <p:spPr>
          <a:xfrm rot="5400000">
            <a:off x="3518719" y="114173"/>
            <a:ext cx="569159" cy="6300944"/>
          </a:xfrm>
          <a:prstGeom prst="upArrow">
            <a:avLst>
              <a:gd name="adj1" fmla="val 73307"/>
              <a:gd name="adj2" fmla="val 38273"/>
            </a:avLst>
          </a:prstGeom>
          <a:solidFill>
            <a:srgbClr val="FF5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dirty="0">
              <a:latin typeface="+mn-ea"/>
            </a:endParaRPr>
          </a:p>
        </p:txBody>
      </p:sp>
      <p:sp>
        <p:nvSpPr>
          <p:cNvPr id="18" name="ホームベース 44">
            <a:extLst>
              <a:ext uri="{FF2B5EF4-FFF2-40B4-BE49-F238E27FC236}">
                <a16:creationId xmlns:a16="http://schemas.microsoft.com/office/drawing/2014/main" id="{1D5ACAED-F4FE-4B2C-9707-A1BCBFEA2811}"/>
              </a:ext>
            </a:extLst>
          </p:cNvPr>
          <p:cNvSpPr/>
          <p:nvPr/>
        </p:nvSpPr>
        <p:spPr>
          <a:xfrm>
            <a:off x="878857" y="2887829"/>
            <a:ext cx="1299387" cy="728679"/>
          </a:xfrm>
          <a:prstGeom prst="homePlate">
            <a:avLst>
              <a:gd name="adj" fmla="val 0"/>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dirty="0">
              <a:latin typeface="+mn-ea"/>
            </a:endParaRPr>
          </a:p>
        </p:txBody>
      </p:sp>
      <p:sp>
        <p:nvSpPr>
          <p:cNvPr id="19" name="ホームベース 45">
            <a:extLst>
              <a:ext uri="{FF2B5EF4-FFF2-40B4-BE49-F238E27FC236}">
                <a16:creationId xmlns:a16="http://schemas.microsoft.com/office/drawing/2014/main" id="{11A469E9-22FA-4913-BB2D-A317B5A5CD41}"/>
              </a:ext>
            </a:extLst>
          </p:cNvPr>
          <p:cNvSpPr/>
          <p:nvPr/>
        </p:nvSpPr>
        <p:spPr>
          <a:xfrm>
            <a:off x="2376117" y="2887829"/>
            <a:ext cx="1299387" cy="728679"/>
          </a:xfrm>
          <a:prstGeom prst="homePlate">
            <a:avLst>
              <a:gd name="adj" fmla="val 0"/>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dirty="0">
              <a:latin typeface="+mn-ea"/>
            </a:endParaRPr>
          </a:p>
        </p:txBody>
      </p:sp>
      <p:sp>
        <p:nvSpPr>
          <p:cNvPr id="20" name="ホームベース 46">
            <a:extLst>
              <a:ext uri="{FF2B5EF4-FFF2-40B4-BE49-F238E27FC236}">
                <a16:creationId xmlns:a16="http://schemas.microsoft.com/office/drawing/2014/main" id="{E6901349-8EA5-4AA6-86CE-BA18F6B93764}"/>
              </a:ext>
            </a:extLst>
          </p:cNvPr>
          <p:cNvSpPr/>
          <p:nvPr/>
        </p:nvSpPr>
        <p:spPr>
          <a:xfrm>
            <a:off x="3834258" y="2887829"/>
            <a:ext cx="1299387" cy="728679"/>
          </a:xfrm>
          <a:prstGeom prst="homePlate">
            <a:avLst>
              <a:gd name="adj" fmla="val 0"/>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dirty="0">
              <a:latin typeface="+mn-ea"/>
            </a:endParaRPr>
          </a:p>
        </p:txBody>
      </p:sp>
      <p:sp>
        <p:nvSpPr>
          <p:cNvPr id="21" name="ホームベース 47">
            <a:extLst>
              <a:ext uri="{FF2B5EF4-FFF2-40B4-BE49-F238E27FC236}">
                <a16:creationId xmlns:a16="http://schemas.microsoft.com/office/drawing/2014/main" id="{AE9E24E4-E6E9-46F0-A855-ADA2E949D4FB}"/>
              </a:ext>
            </a:extLst>
          </p:cNvPr>
          <p:cNvSpPr/>
          <p:nvPr/>
        </p:nvSpPr>
        <p:spPr>
          <a:xfrm>
            <a:off x="5298392" y="2887829"/>
            <a:ext cx="1299387" cy="728679"/>
          </a:xfrm>
          <a:prstGeom prst="homePlate">
            <a:avLst>
              <a:gd name="adj" fmla="val 0"/>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dirty="0">
              <a:latin typeface="+mn-ea"/>
            </a:endParaRPr>
          </a:p>
        </p:txBody>
      </p:sp>
      <p:sp>
        <p:nvSpPr>
          <p:cNvPr id="24" name="ホームベース 21">
            <a:extLst>
              <a:ext uri="{FF2B5EF4-FFF2-40B4-BE49-F238E27FC236}">
                <a16:creationId xmlns:a16="http://schemas.microsoft.com/office/drawing/2014/main" id="{F8CF479A-02CF-4F1D-A7B4-217E79B71568}"/>
              </a:ext>
            </a:extLst>
          </p:cNvPr>
          <p:cNvSpPr>
            <a:spLocks noChangeArrowheads="1"/>
          </p:cNvSpPr>
          <p:nvPr/>
        </p:nvSpPr>
        <p:spPr bwMode="auto">
          <a:xfrm>
            <a:off x="2289602" y="3184607"/>
            <a:ext cx="1406864" cy="308796"/>
          </a:xfrm>
          <a:prstGeom prst="homePlate">
            <a:avLst>
              <a:gd name="adj" fmla="val 0"/>
            </a:avLst>
          </a:prstGeom>
          <a:noFill/>
          <a:ln w="38100">
            <a:noFill/>
            <a:miter lim="800000"/>
            <a:headEnd/>
            <a:tailEnd/>
          </a:ln>
          <a:effectLst/>
        </p:spPr>
        <p:txBody>
          <a:bodyPr lIns="90000" tIns="46800" rIns="90000" bIns="46800"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95363" eaLnBrk="1" hangingPunct="1">
              <a:lnSpc>
                <a:spcPct val="150000"/>
              </a:lnSpc>
              <a:defRPr/>
            </a:pPr>
            <a:r>
              <a:rPr lang="ja-JP" altLang="en-US" sz="900" dirty="0">
                <a:latin typeface="+mn-ea"/>
                <a:cs typeface="メイリオ"/>
              </a:rPr>
              <a:t>再稿提出・修正</a:t>
            </a:r>
            <a:endParaRPr lang="en-US" altLang="ja-JP" sz="900" dirty="0">
              <a:latin typeface="+mn-ea"/>
              <a:cs typeface="メイリオ"/>
            </a:endParaRPr>
          </a:p>
        </p:txBody>
      </p:sp>
      <p:sp>
        <p:nvSpPr>
          <p:cNvPr id="26" name="ホームベース 23">
            <a:extLst>
              <a:ext uri="{FF2B5EF4-FFF2-40B4-BE49-F238E27FC236}">
                <a16:creationId xmlns:a16="http://schemas.microsoft.com/office/drawing/2014/main" id="{A4AB9B90-3E41-4911-AEAA-014DF643CB4B}"/>
              </a:ext>
            </a:extLst>
          </p:cNvPr>
          <p:cNvSpPr>
            <a:spLocks noChangeArrowheads="1"/>
          </p:cNvSpPr>
          <p:nvPr/>
        </p:nvSpPr>
        <p:spPr bwMode="auto">
          <a:xfrm>
            <a:off x="4042487" y="3184607"/>
            <a:ext cx="823669" cy="308796"/>
          </a:xfrm>
          <a:prstGeom prst="homePlate">
            <a:avLst>
              <a:gd name="adj" fmla="val 0"/>
            </a:avLst>
          </a:prstGeom>
          <a:noFill/>
          <a:ln w="38100">
            <a:noFill/>
            <a:miter lim="800000"/>
            <a:headEnd/>
            <a:tailEnd/>
          </a:ln>
          <a:effectLst/>
        </p:spPr>
        <p:txBody>
          <a:bodyPr lIns="90000" tIns="46800" rIns="90000" bIns="46800"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95363" eaLnBrk="1" hangingPunct="1">
              <a:lnSpc>
                <a:spcPct val="150000"/>
              </a:lnSpc>
              <a:defRPr/>
            </a:pPr>
            <a:r>
              <a:rPr lang="ja-JP" altLang="en-US" sz="900" dirty="0">
                <a:latin typeface="+mn-ea"/>
                <a:cs typeface="メイリオ"/>
              </a:rPr>
              <a:t>校了</a:t>
            </a:r>
          </a:p>
        </p:txBody>
      </p:sp>
      <p:sp>
        <p:nvSpPr>
          <p:cNvPr id="27" name="ホームベース 25">
            <a:extLst>
              <a:ext uri="{FF2B5EF4-FFF2-40B4-BE49-F238E27FC236}">
                <a16:creationId xmlns:a16="http://schemas.microsoft.com/office/drawing/2014/main" id="{9175282F-5864-452D-9B2C-5476C60F1EB9}"/>
              </a:ext>
            </a:extLst>
          </p:cNvPr>
          <p:cNvSpPr>
            <a:spLocks noChangeArrowheads="1"/>
          </p:cNvSpPr>
          <p:nvPr/>
        </p:nvSpPr>
        <p:spPr bwMode="auto">
          <a:xfrm>
            <a:off x="5521837" y="3184605"/>
            <a:ext cx="823669" cy="308796"/>
          </a:xfrm>
          <a:prstGeom prst="homePlate">
            <a:avLst>
              <a:gd name="adj" fmla="val 0"/>
            </a:avLst>
          </a:prstGeom>
          <a:noFill/>
          <a:ln w="38100">
            <a:noFill/>
            <a:miter lim="800000"/>
            <a:headEnd/>
            <a:tailEnd/>
          </a:ln>
          <a:effectLst/>
        </p:spPr>
        <p:txBody>
          <a:bodyPr lIns="90000" tIns="46800" rIns="90000" bIns="46800"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95363" eaLnBrk="1" hangingPunct="1">
              <a:lnSpc>
                <a:spcPct val="150000"/>
              </a:lnSpc>
              <a:defRPr/>
            </a:pPr>
            <a:r>
              <a:rPr lang="ja-JP" altLang="en-US" sz="900" dirty="0">
                <a:latin typeface="+mn-ea"/>
                <a:cs typeface="メイリオ"/>
              </a:rPr>
              <a:t>掲載開始</a:t>
            </a:r>
          </a:p>
        </p:txBody>
      </p:sp>
      <p:sp>
        <p:nvSpPr>
          <p:cNvPr id="28" name="ホームベース 34">
            <a:extLst>
              <a:ext uri="{FF2B5EF4-FFF2-40B4-BE49-F238E27FC236}">
                <a16:creationId xmlns:a16="http://schemas.microsoft.com/office/drawing/2014/main" id="{1198D007-D6D3-46A6-BFE8-E4375BED40B9}"/>
              </a:ext>
            </a:extLst>
          </p:cNvPr>
          <p:cNvSpPr>
            <a:spLocks noChangeArrowheads="1"/>
          </p:cNvSpPr>
          <p:nvPr/>
        </p:nvSpPr>
        <p:spPr bwMode="auto">
          <a:xfrm>
            <a:off x="1161893" y="3184605"/>
            <a:ext cx="805977" cy="308796"/>
          </a:xfrm>
          <a:prstGeom prst="homePlate">
            <a:avLst>
              <a:gd name="adj" fmla="val 50004"/>
            </a:avLst>
          </a:prstGeom>
          <a:noFill/>
          <a:ln w="38100">
            <a:noFill/>
            <a:miter lim="800000"/>
            <a:headEnd/>
            <a:tailEnd/>
          </a:ln>
          <a:effectLst/>
        </p:spPr>
        <p:txBody>
          <a:bodyPr lIns="90000" tIns="46800" rIns="90000" bIns="46800"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95363" eaLnBrk="1" hangingPunct="1">
              <a:lnSpc>
                <a:spcPct val="150000"/>
              </a:lnSpc>
              <a:defRPr/>
            </a:pPr>
            <a:endParaRPr lang="en-US" altLang="ja-JP" sz="900" dirty="0">
              <a:latin typeface="+mn-ea"/>
              <a:cs typeface="メイリオ"/>
            </a:endParaRPr>
          </a:p>
          <a:p>
            <a:pPr defTabSz="995363" eaLnBrk="1" hangingPunct="1">
              <a:lnSpc>
                <a:spcPct val="150000"/>
              </a:lnSpc>
              <a:defRPr/>
            </a:pPr>
            <a:r>
              <a:rPr lang="ja-JP" altLang="en-US" sz="900" dirty="0">
                <a:latin typeface="+mn-ea"/>
                <a:cs typeface="メイリオ"/>
              </a:rPr>
              <a:t>初稿戻し</a:t>
            </a:r>
            <a:endParaRPr lang="en-US" altLang="ja-JP" sz="900" dirty="0">
              <a:latin typeface="+mn-ea"/>
              <a:cs typeface="メイリオ"/>
            </a:endParaRPr>
          </a:p>
          <a:p>
            <a:pPr defTabSz="995363" eaLnBrk="1" hangingPunct="1">
              <a:lnSpc>
                <a:spcPct val="150000"/>
              </a:lnSpc>
              <a:defRPr/>
            </a:pPr>
            <a:endParaRPr lang="en-US" altLang="ja-JP" sz="900" dirty="0">
              <a:latin typeface="+mn-ea"/>
              <a:cs typeface="メイリオ"/>
            </a:endParaRPr>
          </a:p>
        </p:txBody>
      </p:sp>
      <p:sp>
        <p:nvSpPr>
          <p:cNvPr id="29" name="角丸四角形 26">
            <a:extLst>
              <a:ext uri="{FF2B5EF4-FFF2-40B4-BE49-F238E27FC236}">
                <a16:creationId xmlns:a16="http://schemas.microsoft.com/office/drawing/2014/main" id="{36420913-0765-495C-8A91-FE903E640EC7}"/>
              </a:ext>
            </a:extLst>
          </p:cNvPr>
          <p:cNvSpPr>
            <a:spLocks noChangeArrowheads="1"/>
          </p:cNvSpPr>
          <p:nvPr/>
        </p:nvSpPr>
        <p:spPr bwMode="auto">
          <a:xfrm>
            <a:off x="6953771" y="2887829"/>
            <a:ext cx="1289408" cy="728679"/>
          </a:xfrm>
          <a:prstGeom prst="roundRect">
            <a:avLst>
              <a:gd name="adj" fmla="val 0"/>
            </a:avLst>
          </a:prstGeom>
          <a:solidFill>
            <a:srgbClr val="FFEBEB"/>
          </a:solidFill>
          <a:ln w="38100">
            <a:noFill/>
            <a:round/>
            <a:headEnd/>
            <a:tailEnd/>
          </a:ln>
          <a:effectLst/>
        </p:spPr>
        <p:txBody>
          <a:bodyPr lIns="90000" tIns="46800" rIns="90000" bIns="46800"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95363" eaLnBrk="1" hangingPunct="1">
              <a:lnSpc>
                <a:spcPct val="150000"/>
              </a:lnSpc>
              <a:defRPr/>
            </a:pPr>
            <a:r>
              <a:rPr lang="ja-JP" altLang="en-US" sz="1000" dirty="0">
                <a:latin typeface="+mn-ea"/>
                <a:cs typeface="メイリオ"/>
              </a:rPr>
              <a:t>掲載終了後、</a:t>
            </a:r>
            <a:endParaRPr lang="en-US" altLang="ja-JP" sz="1000" dirty="0">
              <a:latin typeface="+mn-ea"/>
              <a:cs typeface="メイリオ"/>
            </a:endParaRPr>
          </a:p>
          <a:p>
            <a:pPr defTabSz="995363" eaLnBrk="1" hangingPunct="1">
              <a:lnSpc>
                <a:spcPct val="150000"/>
              </a:lnSpc>
              <a:defRPr/>
            </a:pPr>
            <a:r>
              <a:rPr lang="en-US" altLang="ja-JP" sz="1000" dirty="0">
                <a:latin typeface="+mn-ea"/>
                <a:cs typeface="メイリオ"/>
              </a:rPr>
              <a:t>10</a:t>
            </a:r>
            <a:r>
              <a:rPr lang="ja-JP" altLang="en-US" sz="1000" dirty="0">
                <a:latin typeface="+mn-ea"/>
                <a:cs typeface="メイリオ"/>
              </a:rPr>
              <a:t>営業日以内</a:t>
            </a:r>
            <a:endParaRPr lang="en-US" altLang="ja-JP" sz="1000" dirty="0">
              <a:latin typeface="+mn-ea"/>
              <a:cs typeface="メイリオ"/>
            </a:endParaRPr>
          </a:p>
          <a:p>
            <a:pPr defTabSz="995363" eaLnBrk="1" hangingPunct="1">
              <a:lnSpc>
                <a:spcPct val="150000"/>
              </a:lnSpc>
              <a:defRPr/>
            </a:pPr>
            <a:r>
              <a:rPr lang="ja-JP" altLang="en-US" sz="1000" dirty="0">
                <a:latin typeface="+mn-ea"/>
                <a:cs typeface="メイリオ"/>
              </a:rPr>
              <a:t>レポート提出</a:t>
            </a:r>
          </a:p>
        </p:txBody>
      </p:sp>
      <p:sp>
        <p:nvSpPr>
          <p:cNvPr id="9" name="テキスト ボックス 8">
            <a:extLst>
              <a:ext uri="{FF2B5EF4-FFF2-40B4-BE49-F238E27FC236}">
                <a16:creationId xmlns:a16="http://schemas.microsoft.com/office/drawing/2014/main" id="{352466BD-06B7-4D56-9B5A-4C7FCDCECEE7}"/>
              </a:ext>
            </a:extLst>
          </p:cNvPr>
          <p:cNvSpPr txBox="1"/>
          <p:nvPr/>
        </p:nvSpPr>
        <p:spPr>
          <a:xfrm>
            <a:off x="576389" y="1287678"/>
            <a:ext cx="8460955" cy="253916"/>
          </a:xfrm>
          <a:prstGeom prst="rect">
            <a:avLst/>
          </a:prstGeom>
          <a:noFill/>
        </p:spPr>
        <p:txBody>
          <a:bodyPr wrap="square" rtlCol="0">
            <a:spAutoFit/>
          </a:bodyPr>
          <a:lstStyle/>
          <a:p>
            <a:r>
              <a:rPr lang="ja-JP" altLang="en-US" sz="1050" dirty="0">
                <a:latin typeface="+mn-ea"/>
              </a:rPr>
              <a:t>タイアップコンテンツを最短で進行する場合のモデルスケジュールです（企画構成案・動画の修正は各</a:t>
            </a:r>
            <a:r>
              <a:rPr lang="en-US" altLang="ja-JP" sz="1050" dirty="0">
                <a:latin typeface="+mn-ea"/>
              </a:rPr>
              <a:t>1</a:t>
            </a:r>
            <a:r>
              <a:rPr lang="ja-JP" altLang="en-US" sz="1050" dirty="0">
                <a:latin typeface="+mn-ea"/>
              </a:rPr>
              <a:t>回までお受けいたします）</a:t>
            </a:r>
            <a:endParaRPr kumimoji="1" lang="ja-JP" altLang="en-US" sz="1050" dirty="0">
              <a:latin typeface="+mn-ea"/>
            </a:endParaRPr>
          </a:p>
        </p:txBody>
      </p:sp>
      <p:sp>
        <p:nvSpPr>
          <p:cNvPr id="10" name="正方形/長方形 19">
            <a:extLst>
              <a:ext uri="{FF2B5EF4-FFF2-40B4-BE49-F238E27FC236}">
                <a16:creationId xmlns:a16="http://schemas.microsoft.com/office/drawing/2014/main" id="{BE2B8FFE-BB7E-49FD-81B9-F316D477B394}"/>
              </a:ext>
            </a:extLst>
          </p:cNvPr>
          <p:cNvSpPr>
            <a:spLocks noChangeArrowheads="1"/>
          </p:cNvSpPr>
          <p:nvPr/>
        </p:nvSpPr>
        <p:spPr bwMode="auto">
          <a:xfrm>
            <a:off x="521182" y="3697941"/>
            <a:ext cx="7721997"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400"/>
              </a:lnSpc>
              <a:spcBef>
                <a:spcPct val="0"/>
              </a:spcBef>
              <a:buNone/>
            </a:pPr>
            <a:r>
              <a:rPr lang="ja-JP" altLang="en-US" sz="1000" dirty="0">
                <a:latin typeface="+mn-ea"/>
                <a:ea typeface="+mn-ea"/>
                <a:cs typeface="メイリオ" panose="020B0604030504040204" pitchFamily="50" charset="-128"/>
              </a:rPr>
              <a:t>・上記は最短で制作した場合のスケジュールです。制作内容に応じて、都度スケジュールをご提案させていただきます。</a:t>
            </a:r>
            <a:endParaRPr lang="en-US" altLang="ja-JP" sz="1000" dirty="0">
              <a:latin typeface="+mn-ea"/>
              <a:ea typeface="+mn-ea"/>
              <a:cs typeface="メイリオ" panose="020B0604030504040204" pitchFamily="50" charset="-128"/>
            </a:endParaRPr>
          </a:p>
          <a:p>
            <a:pPr eaLnBrk="1" hangingPunct="1">
              <a:lnSpc>
                <a:spcPts val="1400"/>
              </a:lnSpc>
              <a:spcBef>
                <a:spcPct val="0"/>
              </a:spcBef>
              <a:buNone/>
            </a:pPr>
            <a:r>
              <a:rPr lang="ja-JP" altLang="en-US" sz="1000" dirty="0">
                <a:latin typeface="+mn-ea"/>
                <a:ea typeface="+mn-ea"/>
                <a:cs typeface="メイリオ" panose="020B0604030504040204" pitchFamily="50" charset="-128"/>
              </a:rPr>
              <a:t>・上記は取材、撮影者派遣元から出発して</a:t>
            </a:r>
            <a:r>
              <a:rPr lang="en-US" altLang="ja-JP" sz="1000" dirty="0">
                <a:latin typeface="+mn-ea"/>
                <a:ea typeface="+mn-ea"/>
                <a:cs typeface="メイリオ" panose="020B0604030504040204" pitchFamily="50" charset="-128"/>
              </a:rPr>
              <a:t>1</a:t>
            </a:r>
            <a:r>
              <a:rPr lang="ja-JP" altLang="en-US" sz="1000" dirty="0">
                <a:latin typeface="+mn-ea"/>
                <a:ea typeface="+mn-ea"/>
                <a:cs typeface="メイリオ" panose="020B0604030504040204" pitchFamily="50" charset="-128"/>
              </a:rPr>
              <a:t>日に収まる取材の場合です。</a:t>
            </a:r>
            <a:endParaRPr lang="en-US" altLang="ja-JP" sz="1000" dirty="0">
              <a:latin typeface="+mn-ea"/>
              <a:ea typeface="+mn-ea"/>
              <a:cs typeface="メイリオ" panose="020B0604030504040204" pitchFamily="50" charset="-128"/>
            </a:endParaRPr>
          </a:p>
          <a:p>
            <a:pPr eaLnBrk="1" hangingPunct="1">
              <a:lnSpc>
                <a:spcPts val="1400"/>
              </a:lnSpc>
              <a:spcBef>
                <a:spcPct val="0"/>
              </a:spcBef>
              <a:buNone/>
            </a:pPr>
            <a:r>
              <a:rPr lang="ja-JP" altLang="en-US" sz="1000" dirty="0">
                <a:latin typeface="+mn-ea"/>
                <a:ea typeface="+mn-ea"/>
                <a:cs typeface="メイリオ" panose="020B0604030504040204" pitchFamily="50" charset="-128"/>
              </a:rPr>
              <a:t>　遠方の場合やインフルエンサー・モデルアサインの場合は、公開までの日数を追加させていただきます。</a:t>
            </a:r>
            <a:endParaRPr lang="en-US" altLang="ja-JP" sz="1000" dirty="0">
              <a:latin typeface="+mn-ea"/>
              <a:ea typeface="+mn-ea"/>
              <a:cs typeface="メイリオ" panose="020B0604030504040204" pitchFamily="50" charset="-128"/>
            </a:endParaRPr>
          </a:p>
          <a:p>
            <a:pPr eaLnBrk="1" hangingPunct="1">
              <a:lnSpc>
                <a:spcPts val="1400"/>
              </a:lnSpc>
              <a:spcBef>
                <a:spcPct val="0"/>
              </a:spcBef>
              <a:buFontTx/>
              <a:buNone/>
            </a:pPr>
            <a:r>
              <a:rPr lang="ja-JP" altLang="en-US" sz="1000" dirty="0">
                <a:latin typeface="+mn-ea"/>
                <a:ea typeface="+mn-ea"/>
                <a:cs typeface="メイリオ" panose="020B0604030504040204" pitchFamily="50" charset="-128"/>
              </a:rPr>
              <a:t>・校正確認にお時間が必要な場合は、公開日が遅れる場合がございます。</a:t>
            </a:r>
            <a:endParaRPr lang="en-US" altLang="ja-JP" sz="1000" dirty="0">
              <a:latin typeface="+mn-ea"/>
              <a:ea typeface="+mn-ea"/>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B5326855-75CD-438D-BD9A-26BEBB26BFE1}"/>
              </a:ext>
            </a:extLst>
          </p:cNvPr>
          <p:cNvSpPr txBox="1"/>
          <p:nvPr/>
        </p:nvSpPr>
        <p:spPr>
          <a:xfrm>
            <a:off x="562347" y="933747"/>
            <a:ext cx="832259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mn-ea"/>
                <a:cs typeface="+mn-cs"/>
              </a:rPr>
              <a:t>進行スケジュール</a:t>
            </a:r>
          </a:p>
        </p:txBody>
      </p:sp>
      <p:sp>
        <p:nvSpPr>
          <p:cNvPr id="12" name="角丸四角形 30">
            <a:extLst>
              <a:ext uri="{FF2B5EF4-FFF2-40B4-BE49-F238E27FC236}">
                <a16:creationId xmlns:a16="http://schemas.microsoft.com/office/drawing/2014/main" id="{CA7F0E6A-94EE-4797-82FB-E0C2AF651FBC}"/>
              </a:ext>
            </a:extLst>
          </p:cNvPr>
          <p:cNvSpPr/>
          <p:nvPr/>
        </p:nvSpPr>
        <p:spPr>
          <a:xfrm>
            <a:off x="3949388" y="2762733"/>
            <a:ext cx="1009865" cy="192570"/>
          </a:xfrm>
          <a:prstGeom prst="roundRect">
            <a:avLst>
              <a:gd name="adj" fmla="val 15267"/>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900"/>
              </a:lnSpc>
            </a:pPr>
            <a:r>
              <a:rPr kumimoji="1" lang="en-US" altLang="ja-JP" sz="1200" b="1" dirty="0">
                <a:latin typeface="+mn-ea"/>
              </a:rPr>
              <a:t>1</a:t>
            </a:r>
            <a:r>
              <a:rPr kumimoji="1" lang="ja-JP" altLang="en-US" sz="1100" b="1" dirty="0">
                <a:latin typeface="+mn-ea"/>
              </a:rPr>
              <a:t>営業日前</a:t>
            </a:r>
            <a:endParaRPr kumimoji="1" lang="en-US" altLang="ja-JP" sz="1100" b="1" dirty="0">
              <a:latin typeface="+mn-ea"/>
            </a:endParaRPr>
          </a:p>
        </p:txBody>
      </p:sp>
      <p:sp>
        <p:nvSpPr>
          <p:cNvPr id="13" name="角丸四角形 30">
            <a:extLst>
              <a:ext uri="{FF2B5EF4-FFF2-40B4-BE49-F238E27FC236}">
                <a16:creationId xmlns:a16="http://schemas.microsoft.com/office/drawing/2014/main" id="{370E4EBA-91E2-45C7-9B1D-072B8BC26D98}"/>
              </a:ext>
            </a:extLst>
          </p:cNvPr>
          <p:cNvSpPr/>
          <p:nvPr/>
        </p:nvSpPr>
        <p:spPr>
          <a:xfrm>
            <a:off x="2535064" y="2770808"/>
            <a:ext cx="1009865" cy="192570"/>
          </a:xfrm>
          <a:prstGeom prst="roundRect">
            <a:avLst>
              <a:gd name="adj" fmla="val 15267"/>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900"/>
              </a:lnSpc>
            </a:pPr>
            <a:r>
              <a:rPr kumimoji="1" lang="en-US" altLang="ja-JP" sz="1200" b="1" dirty="0">
                <a:latin typeface="+mn-ea"/>
              </a:rPr>
              <a:t>5</a:t>
            </a:r>
            <a:r>
              <a:rPr kumimoji="1" lang="ja-JP" altLang="en-US" sz="1100" b="1" dirty="0">
                <a:latin typeface="+mn-ea"/>
              </a:rPr>
              <a:t>営業日前</a:t>
            </a:r>
            <a:endParaRPr kumimoji="1" lang="en-US" altLang="ja-JP" sz="1100" b="1" dirty="0">
              <a:latin typeface="+mn-ea"/>
            </a:endParaRPr>
          </a:p>
        </p:txBody>
      </p:sp>
      <p:sp>
        <p:nvSpPr>
          <p:cNvPr id="14" name="角丸四角形 30">
            <a:extLst>
              <a:ext uri="{FF2B5EF4-FFF2-40B4-BE49-F238E27FC236}">
                <a16:creationId xmlns:a16="http://schemas.microsoft.com/office/drawing/2014/main" id="{D1429E8C-8CA1-4E72-A26A-F09EED0A6BFB}"/>
              </a:ext>
            </a:extLst>
          </p:cNvPr>
          <p:cNvSpPr/>
          <p:nvPr/>
        </p:nvSpPr>
        <p:spPr>
          <a:xfrm>
            <a:off x="1029798" y="2762733"/>
            <a:ext cx="1009865" cy="192570"/>
          </a:xfrm>
          <a:prstGeom prst="roundRect">
            <a:avLst>
              <a:gd name="adj" fmla="val 15267"/>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900"/>
              </a:lnSpc>
            </a:pPr>
            <a:r>
              <a:rPr kumimoji="1" lang="en-US" altLang="ja-JP" sz="1200" b="1" dirty="0">
                <a:latin typeface="+mn-ea"/>
              </a:rPr>
              <a:t>8</a:t>
            </a:r>
            <a:r>
              <a:rPr kumimoji="1" lang="ja-JP" altLang="en-US" sz="1100" b="1" dirty="0">
                <a:latin typeface="+mn-ea"/>
              </a:rPr>
              <a:t>営業日前</a:t>
            </a:r>
            <a:endParaRPr kumimoji="1" lang="en-US" altLang="ja-JP" sz="1100" b="1" dirty="0">
              <a:latin typeface="+mn-ea"/>
            </a:endParaRPr>
          </a:p>
        </p:txBody>
      </p:sp>
      <p:sp>
        <p:nvSpPr>
          <p:cNvPr id="25" name="テキスト ボックス 1">
            <a:extLst>
              <a:ext uri="{FF2B5EF4-FFF2-40B4-BE49-F238E27FC236}">
                <a16:creationId xmlns:a16="http://schemas.microsoft.com/office/drawing/2014/main" id="{E911DDFD-B794-4455-B2A9-50FE188FF5AF}"/>
              </a:ext>
            </a:extLst>
          </p:cNvPr>
          <p:cNvSpPr txBox="1">
            <a:spLocks noChangeArrowheads="1"/>
          </p:cNvSpPr>
          <p:nvPr/>
        </p:nvSpPr>
        <p:spPr bwMode="auto">
          <a:xfrm>
            <a:off x="7949736" y="2418993"/>
            <a:ext cx="18473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spcBef>
                <a:spcPct val="0"/>
              </a:spcBef>
              <a:buFontTx/>
              <a:buNone/>
            </a:pPr>
            <a:endParaRPr lang="ja-JP" altLang="en-US" sz="1600" dirty="0">
              <a:latin typeface="+mn-ea"/>
            </a:endParaRPr>
          </a:p>
        </p:txBody>
      </p:sp>
      <p:sp>
        <p:nvSpPr>
          <p:cNvPr id="42" name="角丸四角形 30">
            <a:extLst>
              <a:ext uri="{FF2B5EF4-FFF2-40B4-BE49-F238E27FC236}">
                <a16:creationId xmlns:a16="http://schemas.microsoft.com/office/drawing/2014/main" id="{958E08E8-C364-48E0-B66C-24D97F2903EA}"/>
              </a:ext>
            </a:extLst>
          </p:cNvPr>
          <p:cNvSpPr/>
          <p:nvPr/>
        </p:nvSpPr>
        <p:spPr>
          <a:xfrm>
            <a:off x="6818870" y="1664980"/>
            <a:ext cx="1009865" cy="192570"/>
          </a:xfrm>
          <a:prstGeom prst="roundRect">
            <a:avLst>
              <a:gd name="adj" fmla="val 15267"/>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900"/>
              </a:lnSpc>
            </a:pPr>
            <a:r>
              <a:rPr kumimoji="1" lang="en-US" altLang="ja-JP" sz="1200" b="1" dirty="0"/>
              <a:t>12</a:t>
            </a:r>
            <a:r>
              <a:rPr kumimoji="1" lang="ja-JP" altLang="en-US" sz="1100" b="1" dirty="0"/>
              <a:t>営業日前</a:t>
            </a:r>
            <a:endParaRPr kumimoji="1" lang="en-US" altLang="ja-JP" sz="1100" b="1" dirty="0"/>
          </a:p>
        </p:txBody>
      </p:sp>
      <p:sp>
        <p:nvSpPr>
          <p:cNvPr id="43" name="角丸四角形 30">
            <a:extLst>
              <a:ext uri="{FF2B5EF4-FFF2-40B4-BE49-F238E27FC236}">
                <a16:creationId xmlns:a16="http://schemas.microsoft.com/office/drawing/2014/main" id="{99C8AE31-843D-4FD0-9787-5180E63B275E}"/>
              </a:ext>
            </a:extLst>
          </p:cNvPr>
          <p:cNvSpPr/>
          <p:nvPr/>
        </p:nvSpPr>
        <p:spPr>
          <a:xfrm>
            <a:off x="2723045" y="1649900"/>
            <a:ext cx="1257836" cy="192570"/>
          </a:xfrm>
          <a:prstGeom prst="roundRect">
            <a:avLst>
              <a:gd name="adj" fmla="val 15267"/>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900"/>
              </a:lnSpc>
            </a:pPr>
            <a:r>
              <a:rPr kumimoji="1" lang="en-US" altLang="ja-JP" sz="1200" b="1" dirty="0"/>
              <a:t>35</a:t>
            </a:r>
            <a:r>
              <a:rPr kumimoji="1" lang="ja-JP" altLang="en-US" sz="1100" b="1" dirty="0"/>
              <a:t>営業日前</a:t>
            </a:r>
            <a:endParaRPr kumimoji="1" lang="en-US" altLang="ja-JP" sz="1100" b="1" dirty="0"/>
          </a:p>
        </p:txBody>
      </p:sp>
      <p:sp>
        <p:nvSpPr>
          <p:cNvPr id="44" name="角丸四角形 30">
            <a:extLst>
              <a:ext uri="{FF2B5EF4-FFF2-40B4-BE49-F238E27FC236}">
                <a16:creationId xmlns:a16="http://schemas.microsoft.com/office/drawing/2014/main" id="{B9DC2B3B-2E8C-447E-8A9A-1A9EEEFE1BC1}"/>
              </a:ext>
            </a:extLst>
          </p:cNvPr>
          <p:cNvSpPr/>
          <p:nvPr/>
        </p:nvSpPr>
        <p:spPr>
          <a:xfrm>
            <a:off x="4082446" y="1654353"/>
            <a:ext cx="1257836" cy="192570"/>
          </a:xfrm>
          <a:prstGeom prst="roundRect">
            <a:avLst>
              <a:gd name="adj" fmla="val 15267"/>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900"/>
              </a:lnSpc>
            </a:pPr>
            <a:r>
              <a:rPr kumimoji="1" lang="en-US" altLang="ja-JP" sz="1200" b="1" dirty="0"/>
              <a:t>30~25</a:t>
            </a:r>
            <a:r>
              <a:rPr kumimoji="1" lang="ja-JP" altLang="en-US" sz="1100" b="1" dirty="0"/>
              <a:t>営業日前</a:t>
            </a:r>
            <a:endParaRPr kumimoji="1" lang="en-US" altLang="ja-JP" sz="1100" b="1" dirty="0"/>
          </a:p>
        </p:txBody>
      </p:sp>
      <p:sp>
        <p:nvSpPr>
          <p:cNvPr id="45" name="角丸四角形 30">
            <a:extLst>
              <a:ext uri="{FF2B5EF4-FFF2-40B4-BE49-F238E27FC236}">
                <a16:creationId xmlns:a16="http://schemas.microsoft.com/office/drawing/2014/main" id="{CEE95077-BA4D-480E-AA38-42415F6A3411}"/>
              </a:ext>
            </a:extLst>
          </p:cNvPr>
          <p:cNvSpPr/>
          <p:nvPr/>
        </p:nvSpPr>
        <p:spPr>
          <a:xfrm>
            <a:off x="5447014" y="1660038"/>
            <a:ext cx="1194473" cy="192570"/>
          </a:xfrm>
          <a:prstGeom prst="roundRect">
            <a:avLst>
              <a:gd name="adj" fmla="val 15267"/>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900"/>
              </a:lnSpc>
            </a:pPr>
            <a:r>
              <a:rPr kumimoji="1" lang="en-US" altLang="ja-JP" sz="1200" b="1" dirty="0"/>
              <a:t>20</a:t>
            </a:r>
            <a:r>
              <a:rPr kumimoji="1" lang="ja-JP" altLang="en-US" sz="1100" b="1" dirty="0"/>
              <a:t>営業日前</a:t>
            </a:r>
            <a:endParaRPr kumimoji="1" lang="en-US" altLang="ja-JP" sz="1100" b="1" dirty="0"/>
          </a:p>
        </p:txBody>
      </p:sp>
      <p:sp>
        <p:nvSpPr>
          <p:cNvPr id="46" name="角丸四角形 30">
            <a:extLst>
              <a:ext uri="{FF2B5EF4-FFF2-40B4-BE49-F238E27FC236}">
                <a16:creationId xmlns:a16="http://schemas.microsoft.com/office/drawing/2014/main" id="{9851284F-7EB1-4FF5-AC06-22851CB9D6D0}"/>
              </a:ext>
            </a:extLst>
          </p:cNvPr>
          <p:cNvSpPr/>
          <p:nvPr/>
        </p:nvSpPr>
        <p:spPr>
          <a:xfrm>
            <a:off x="1538535" y="1649525"/>
            <a:ext cx="1065324" cy="202874"/>
          </a:xfrm>
          <a:prstGeom prst="roundRect">
            <a:avLst>
              <a:gd name="adj" fmla="val 15267"/>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900"/>
              </a:lnSpc>
            </a:pPr>
            <a:r>
              <a:rPr kumimoji="1" lang="en-US" altLang="ja-JP" sz="1200" b="1" dirty="0"/>
              <a:t>~40</a:t>
            </a:r>
            <a:r>
              <a:rPr kumimoji="1" lang="ja-JP" altLang="en-US" sz="1100" b="1" dirty="0"/>
              <a:t>営業日前</a:t>
            </a:r>
            <a:endParaRPr kumimoji="1" lang="en-US" altLang="ja-JP" sz="1100" b="1" dirty="0"/>
          </a:p>
        </p:txBody>
      </p:sp>
      <p:sp>
        <p:nvSpPr>
          <p:cNvPr id="39" name="テキスト ボックス 38">
            <a:extLst>
              <a:ext uri="{FF2B5EF4-FFF2-40B4-BE49-F238E27FC236}">
                <a16:creationId xmlns:a16="http://schemas.microsoft.com/office/drawing/2014/main" id="{D894E247-6ED6-4C47-A441-3D1D6D68A040}"/>
              </a:ext>
            </a:extLst>
          </p:cNvPr>
          <p:cNvSpPr txBox="1"/>
          <p:nvPr/>
        </p:nvSpPr>
        <p:spPr>
          <a:xfrm>
            <a:off x="259055" y="133495"/>
            <a:ext cx="4312945" cy="276999"/>
          </a:xfrm>
          <a:prstGeom prst="rect">
            <a:avLst/>
          </a:prstGeom>
          <a:noFill/>
        </p:spPr>
        <p:txBody>
          <a:bodyPr wrap="square" lIns="0" tIns="0" rIns="0" bIns="0" rtlCol="0">
            <a:spAutoFit/>
          </a:bodyPr>
          <a:lstStyle/>
          <a:p>
            <a:r>
              <a:rPr kumimoji="1" lang="ja-JP" altLang="en-US" b="1" dirty="0">
                <a:latin typeface="+mj-ea"/>
                <a:ea typeface="+mj-ea"/>
              </a:rPr>
              <a:t>タイアップコンテンツ</a:t>
            </a:r>
          </a:p>
        </p:txBody>
      </p:sp>
      <p:sp>
        <p:nvSpPr>
          <p:cNvPr id="40" name="四角形: 角を丸くする 39">
            <a:extLst>
              <a:ext uri="{FF2B5EF4-FFF2-40B4-BE49-F238E27FC236}">
                <a16:creationId xmlns:a16="http://schemas.microsoft.com/office/drawing/2014/main" id="{A5005A36-F236-4014-9176-EAAC080D8D8F}"/>
              </a:ext>
            </a:extLst>
          </p:cNvPr>
          <p:cNvSpPr/>
          <p:nvPr/>
        </p:nvSpPr>
        <p:spPr>
          <a:xfrm rot="16200000">
            <a:off x="1974741" y="4189848"/>
            <a:ext cx="810478" cy="3439618"/>
          </a:xfrm>
          <a:prstGeom prst="roundRect">
            <a:avLst>
              <a:gd name="adj" fmla="val 3376"/>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latin typeface="+mn-ea"/>
            </a:endParaRPr>
          </a:p>
        </p:txBody>
      </p:sp>
      <p:sp>
        <p:nvSpPr>
          <p:cNvPr id="47" name="テキスト ボックス 46">
            <a:extLst>
              <a:ext uri="{FF2B5EF4-FFF2-40B4-BE49-F238E27FC236}">
                <a16:creationId xmlns:a16="http://schemas.microsoft.com/office/drawing/2014/main" id="{C8DCADEB-AF43-4DC0-8F7B-34A89F048F32}"/>
              </a:ext>
            </a:extLst>
          </p:cNvPr>
          <p:cNvSpPr txBox="1"/>
          <p:nvPr/>
        </p:nvSpPr>
        <p:spPr>
          <a:xfrm>
            <a:off x="576389" y="5053321"/>
            <a:ext cx="5545108" cy="261610"/>
          </a:xfrm>
          <a:prstGeom prst="rect">
            <a:avLst/>
          </a:prstGeom>
          <a:noFill/>
        </p:spPr>
        <p:txBody>
          <a:bodyPr wrap="none" rtlCol="0">
            <a:spAutoFit/>
          </a:bodyPr>
          <a:lstStyle/>
          <a:p>
            <a:r>
              <a:rPr lang="ja-JP" altLang="en-US" sz="1100" dirty="0">
                <a:latin typeface="+mn-ea"/>
              </a:rPr>
              <a:t>申し込みは、フォーマットに沿って内容を記載したメールを下記にお送りください。</a:t>
            </a:r>
            <a:endParaRPr kumimoji="1" lang="ja-JP" altLang="en-US" sz="1100" dirty="0">
              <a:latin typeface="+mn-ea"/>
            </a:endParaRPr>
          </a:p>
        </p:txBody>
      </p:sp>
      <p:sp>
        <p:nvSpPr>
          <p:cNvPr id="48" name="Rectangle 3">
            <a:extLst>
              <a:ext uri="{FF2B5EF4-FFF2-40B4-BE49-F238E27FC236}">
                <a16:creationId xmlns:a16="http://schemas.microsoft.com/office/drawing/2014/main" id="{523A8BA6-22D6-4308-98AD-8D1C78A18422}"/>
              </a:ext>
            </a:extLst>
          </p:cNvPr>
          <p:cNvSpPr>
            <a:spLocks noChangeArrowheads="1"/>
          </p:cNvSpPr>
          <p:nvPr/>
        </p:nvSpPr>
        <p:spPr bwMode="auto">
          <a:xfrm>
            <a:off x="6118477" y="4792218"/>
            <a:ext cx="2486025" cy="1923604"/>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0"/>
              </a:spcBef>
              <a:buFontTx/>
              <a:buNone/>
            </a:pPr>
            <a:r>
              <a:rPr lang="en-US" altLang="ja-JP" sz="800" dirty="0">
                <a:latin typeface="+mn-ea"/>
                <a:ea typeface="+mn-ea"/>
              </a:rPr>
              <a:t>---------------------------------------------</a:t>
            </a:r>
          </a:p>
          <a:p>
            <a:pPr eaLnBrk="1" hangingPunct="1">
              <a:lnSpc>
                <a:spcPct val="150000"/>
              </a:lnSpc>
              <a:spcBef>
                <a:spcPct val="0"/>
              </a:spcBef>
              <a:buFontTx/>
              <a:buNone/>
            </a:pPr>
            <a:r>
              <a:rPr lang="ja-JP" altLang="en-US" sz="800" dirty="0">
                <a:latin typeface="+mn-ea"/>
                <a:ea typeface="+mn-ea"/>
              </a:rPr>
              <a:t>広告会社名：（法人格含む正式名称）</a:t>
            </a:r>
            <a:endParaRPr lang="en-US" altLang="ja-JP" sz="800" dirty="0">
              <a:latin typeface="+mn-ea"/>
              <a:ea typeface="+mn-ea"/>
            </a:endParaRPr>
          </a:p>
          <a:p>
            <a:pPr eaLnBrk="1" hangingPunct="1">
              <a:lnSpc>
                <a:spcPct val="150000"/>
              </a:lnSpc>
              <a:spcBef>
                <a:spcPct val="0"/>
              </a:spcBef>
              <a:buFontTx/>
              <a:buNone/>
            </a:pPr>
            <a:r>
              <a:rPr lang="ja-JP" altLang="en-US" sz="800" dirty="0">
                <a:latin typeface="+mn-ea"/>
                <a:ea typeface="+mn-ea"/>
              </a:rPr>
              <a:t>広告主名：（法人格含む正式名称）</a:t>
            </a:r>
          </a:p>
          <a:p>
            <a:pPr eaLnBrk="1" hangingPunct="1">
              <a:lnSpc>
                <a:spcPct val="150000"/>
              </a:lnSpc>
              <a:spcBef>
                <a:spcPct val="0"/>
              </a:spcBef>
              <a:buFontTx/>
              <a:buNone/>
            </a:pPr>
            <a:r>
              <a:rPr lang="ja-JP" altLang="en-US" sz="800" dirty="0">
                <a:latin typeface="+mn-ea"/>
                <a:ea typeface="+mn-ea"/>
              </a:rPr>
              <a:t>案件名：</a:t>
            </a:r>
            <a:endParaRPr lang="en-US" altLang="ja-JP" sz="800" dirty="0">
              <a:latin typeface="+mn-ea"/>
              <a:ea typeface="+mn-ea"/>
            </a:endParaRPr>
          </a:p>
          <a:p>
            <a:pPr eaLnBrk="1" hangingPunct="1">
              <a:lnSpc>
                <a:spcPct val="150000"/>
              </a:lnSpc>
              <a:spcBef>
                <a:spcPct val="0"/>
              </a:spcBef>
              <a:buFontTx/>
              <a:buNone/>
            </a:pPr>
            <a:r>
              <a:rPr lang="ja-JP" altLang="en-US" sz="800" dirty="0">
                <a:latin typeface="+mn-ea"/>
                <a:ea typeface="+mn-ea"/>
              </a:rPr>
              <a:t>リンク</a:t>
            </a:r>
            <a:r>
              <a:rPr lang="en-US" altLang="ja-JP" sz="800" dirty="0">
                <a:latin typeface="+mn-ea"/>
                <a:ea typeface="+mn-ea"/>
              </a:rPr>
              <a:t>URL</a:t>
            </a:r>
            <a:r>
              <a:rPr lang="ja-JP" altLang="en-US" sz="800" dirty="0">
                <a:latin typeface="+mn-ea"/>
                <a:ea typeface="+mn-ea"/>
              </a:rPr>
              <a:t>：</a:t>
            </a:r>
            <a:endParaRPr lang="en-US" altLang="ja-JP" sz="800" dirty="0">
              <a:latin typeface="+mn-ea"/>
              <a:ea typeface="+mn-ea"/>
            </a:endParaRPr>
          </a:p>
          <a:p>
            <a:pPr>
              <a:lnSpc>
                <a:spcPct val="150000"/>
              </a:lnSpc>
              <a:spcBef>
                <a:spcPct val="0"/>
              </a:spcBef>
              <a:buNone/>
            </a:pPr>
            <a:r>
              <a:rPr lang="ja-JP" altLang="en-US" sz="800" dirty="0">
                <a:latin typeface="+mn-ea"/>
                <a:ea typeface="+mn-ea"/>
              </a:rPr>
              <a:t>媒体名：たびのび</a:t>
            </a:r>
            <a:endParaRPr lang="en-US" altLang="ja-JP" sz="800" dirty="0">
              <a:latin typeface="+mn-ea"/>
              <a:ea typeface="+mn-ea"/>
            </a:endParaRPr>
          </a:p>
          <a:p>
            <a:pPr eaLnBrk="1" hangingPunct="1">
              <a:lnSpc>
                <a:spcPct val="150000"/>
              </a:lnSpc>
              <a:spcBef>
                <a:spcPct val="0"/>
              </a:spcBef>
              <a:buFontTx/>
              <a:buNone/>
            </a:pPr>
            <a:r>
              <a:rPr lang="ja-JP" altLang="en-US" sz="800" dirty="0">
                <a:latin typeface="+mn-ea"/>
                <a:ea typeface="+mn-ea"/>
              </a:rPr>
              <a:t>メニュー：</a:t>
            </a:r>
            <a:endParaRPr lang="en-US" altLang="ja-JP" sz="800" dirty="0">
              <a:latin typeface="+mn-ea"/>
              <a:ea typeface="+mn-ea"/>
            </a:endParaRPr>
          </a:p>
          <a:p>
            <a:pPr eaLnBrk="1" hangingPunct="1">
              <a:lnSpc>
                <a:spcPct val="150000"/>
              </a:lnSpc>
              <a:spcBef>
                <a:spcPct val="0"/>
              </a:spcBef>
              <a:buFontTx/>
              <a:buNone/>
            </a:pPr>
            <a:r>
              <a:rPr lang="ja-JP" altLang="en-US" sz="800" dirty="0">
                <a:latin typeface="+mn-ea"/>
                <a:ea typeface="+mn-ea"/>
              </a:rPr>
              <a:t>掲載日：</a:t>
            </a:r>
            <a:endParaRPr lang="en-US" altLang="ja-JP" sz="800" dirty="0">
              <a:latin typeface="+mn-ea"/>
              <a:ea typeface="+mn-ea"/>
            </a:endParaRPr>
          </a:p>
          <a:p>
            <a:pPr eaLnBrk="1" hangingPunct="1">
              <a:lnSpc>
                <a:spcPct val="150000"/>
              </a:lnSpc>
              <a:spcBef>
                <a:spcPct val="0"/>
              </a:spcBef>
              <a:buFontTx/>
              <a:buNone/>
            </a:pPr>
            <a:r>
              <a:rPr lang="ja-JP" altLang="en-US" sz="800" dirty="0">
                <a:latin typeface="+mn-ea"/>
                <a:ea typeface="+mn-ea"/>
              </a:rPr>
              <a:t>申込金額：</a:t>
            </a:r>
            <a:endParaRPr lang="en-US" altLang="ja-JP" sz="800" dirty="0">
              <a:latin typeface="+mn-ea"/>
              <a:ea typeface="+mn-ea"/>
            </a:endParaRPr>
          </a:p>
          <a:p>
            <a:pPr eaLnBrk="1" hangingPunct="1">
              <a:lnSpc>
                <a:spcPct val="150000"/>
              </a:lnSpc>
              <a:spcBef>
                <a:spcPct val="0"/>
              </a:spcBef>
              <a:buFontTx/>
              <a:buNone/>
            </a:pPr>
            <a:r>
              <a:rPr lang="en-US" altLang="ja-JP" sz="800" dirty="0">
                <a:latin typeface="+mn-ea"/>
                <a:ea typeface="+mn-ea"/>
              </a:rPr>
              <a:t>---------------------------------------------</a:t>
            </a:r>
          </a:p>
        </p:txBody>
      </p:sp>
      <p:sp>
        <p:nvSpPr>
          <p:cNvPr id="50" name="角丸四角形 30">
            <a:extLst>
              <a:ext uri="{FF2B5EF4-FFF2-40B4-BE49-F238E27FC236}">
                <a16:creationId xmlns:a16="http://schemas.microsoft.com/office/drawing/2014/main" id="{34958909-FC8F-4BDD-A1BD-546249E5E707}"/>
              </a:ext>
            </a:extLst>
          </p:cNvPr>
          <p:cNvSpPr/>
          <p:nvPr/>
        </p:nvSpPr>
        <p:spPr>
          <a:xfrm>
            <a:off x="6118478" y="4568139"/>
            <a:ext cx="2113838" cy="292149"/>
          </a:xfrm>
          <a:prstGeom prst="roundRect">
            <a:avLst>
              <a:gd name="adj" fmla="val 15267"/>
            </a:avLst>
          </a:prstGeom>
          <a:solidFill>
            <a:srgbClr val="FF5E7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b="1" dirty="0">
                <a:latin typeface="+mn-ea"/>
              </a:rPr>
              <a:t>申込フォーマット</a:t>
            </a:r>
          </a:p>
        </p:txBody>
      </p:sp>
      <p:sp>
        <p:nvSpPr>
          <p:cNvPr id="49" name="正方形/長方形 48">
            <a:extLst>
              <a:ext uri="{FF2B5EF4-FFF2-40B4-BE49-F238E27FC236}">
                <a16:creationId xmlns:a16="http://schemas.microsoft.com/office/drawing/2014/main" id="{93F447BE-7B6B-438B-B1D8-A1E85CBC36E3}"/>
              </a:ext>
            </a:extLst>
          </p:cNvPr>
          <p:cNvSpPr/>
          <p:nvPr/>
        </p:nvSpPr>
        <p:spPr>
          <a:xfrm>
            <a:off x="786837" y="5648757"/>
            <a:ext cx="3443622" cy="600164"/>
          </a:xfrm>
          <a:prstGeom prst="rect">
            <a:avLst/>
          </a:prstGeom>
        </p:spPr>
        <p:txBody>
          <a:bodyPr wrap="square">
            <a:spAutoFit/>
          </a:bodyPr>
          <a:lstStyle/>
          <a:p>
            <a:r>
              <a:rPr lang="ja-JP" altLang="en-US" sz="1100" dirty="0">
                <a:latin typeface="+mn-ea"/>
                <a:cs typeface="メイリオ" panose="020B0604030504040204" pitchFamily="50" charset="-128"/>
              </a:rPr>
              <a:t>株式会社</a:t>
            </a:r>
            <a:r>
              <a:rPr lang="en-US" altLang="ja-JP" sz="1100" dirty="0">
                <a:latin typeface="+mn-ea"/>
                <a:cs typeface="メイリオ" panose="020B0604030504040204" pitchFamily="50" charset="-128"/>
              </a:rPr>
              <a:t>JTB</a:t>
            </a:r>
            <a:r>
              <a:rPr lang="ja-JP" altLang="en-US" sz="1100" dirty="0">
                <a:latin typeface="+mn-ea"/>
                <a:cs typeface="メイリオ" panose="020B0604030504040204" pitchFamily="50" charset="-128"/>
              </a:rPr>
              <a:t>パブリッシング </a:t>
            </a:r>
            <a:endParaRPr lang="en-US" altLang="ja-JP" sz="1100" dirty="0">
              <a:latin typeface="+mn-ea"/>
              <a:cs typeface="メイリオ" panose="020B0604030504040204" pitchFamily="50" charset="-128"/>
            </a:endParaRPr>
          </a:p>
          <a:p>
            <a:r>
              <a:rPr lang="ja-JP" altLang="en-US" sz="1100" dirty="0">
                <a:latin typeface="+mn-ea"/>
                <a:cs typeface="メイリオ" panose="020B0604030504040204" pitchFamily="50" charset="-128"/>
              </a:rPr>
              <a:t>広告営業担当　</a:t>
            </a:r>
            <a:endParaRPr lang="en-US" altLang="ja-JP" sz="1100" dirty="0">
              <a:latin typeface="+mn-ea"/>
              <a:cs typeface="メイリオ" panose="020B0604030504040204" pitchFamily="50" charset="-128"/>
            </a:endParaRPr>
          </a:p>
          <a:p>
            <a:r>
              <a:rPr lang="fr-FR" altLang="ja-JP" sz="1100" dirty="0">
                <a:latin typeface="+mn-ea"/>
                <a:cs typeface="メイリオ" panose="020B0604030504040204" pitchFamily="50" charset="-128"/>
              </a:rPr>
              <a:t>Mail: ad-sales@rurubu.ne.jp</a:t>
            </a:r>
          </a:p>
        </p:txBody>
      </p:sp>
      <p:sp>
        <p:nvSpPr>
          <p:cNvPr id="52" name="テキスト ボックス 51">
            <a:extLst>
              <a:ext uri="{FF2B5EF4-FFF2-40B4-BE49-F238E27FC236}">
                <a16:creationId xmlns:a16="http://schemas.microsoft.com/office/drawing/2014/main" id="{71E45A56-C096-47AF-9D02-A23894E8D5B7}"/>
              </a:ext>
            </a:extLst>
          </p:cNvPr>
          <p:cNvSpPr txBox="1"/>
          <p:nvPr/>
        </p:nvSpPr>
        <p:spPr>
          <a:xfrm>
            <a:off x="576389" y="4703382"/>
            <a:ext cx="832259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000000"/>
                </a:solidFill>
                <a:latin typeface="+mn-ea"/>
              </a:rPr>
              <a:t>お申込み</a:t>
            </a:r>
            <a:endParaRPr kumimoji="1" lang="en-US" altLang="ja-JP" sz="2000" b="1" i="0" u="none" strike="noStrike" kern="1200" cap="none" spc="0" normalizeH="0" baseline="0" noProof="0" dirty="0">
              <a:ln>
                <a:noFill/>
              </a:ln>
              <a:solidFill>
                <a:srgbClr val="000000"/>
              </a:solidFill>
              <a:effectLst/>
              <a:uLnTx/>
              <a:uFillTx/>
              <a:latin typeface="+mn-ea"/>
              <a:cs typeface="+mn-cs"/>
            </a:endParaRPr>
          </a:p>
        </p:txBody>
      </p:sp>
      <p:sp>
        <p:nvSpPr>
          <p:cNvPr id="53" name="スライド番号プレースホルダー 12">
            <a:extLst>
              <a:ext uri="{FF2B5EF4-FFF2-40B4-BE49-F238E27FC236}">
                <a16:creationId xmlns:a16="http://schemas.microsoft.com/office/drawing/2014/main" id="{46B138C2-B4DE-4A91-AAE4-020802D1E07F}"/>
              </a:ext>
            </a:extLst>
          </p:cNvPr>
          <p:cNvSpPr>
            <a:spLocks noGrp="1"/>
          </p:cNvSpPr>
          <p:nvPr>
            <p:ph type="sldNum" sz="quarter" idx="12"/>
          </p:nvPr>
        </p:nvSpPr>
        <p:spPr>
          <a:xfrm>
            <a:off x="7004526" y="6577291"/>
            <a:ext cx="2057400" cy="297235"/>
          </a:xfrm>
          <a:prstGeom prst="rect">
            <a:avLst/>
          </a:prstGeom>
        </p:spPr>
        <p:txBody>
          <a:bodyPr/>
          <a:lstStyle>
            <a:lvl1pPr algn="r">
              <a:defRPr sz="1400" b="1">
                <a:solidFill>
                  <a:schemeClr val="bg1"/>
                </a:solidFill>
              </a:defRPr>
            </a:lvl1pPr>
          </a:lstStyle>
          <a:p>
            <a:fld id="{9D401335-F730-4287-99F3-CA1058D16EE0}" type="slidenum">
              <a:rPr kumimoji="1" lang="ja-JP" altLang="en-US" dirty="0" smtClean="0">
                <a:solidFill>
                  <a:schemeClr val="tx1">
                    <a:lumMod val="65000"/>
                    <a:lumOff val="35000"/>
                  </a:schemeClr>
                </a:solidFill>
              </a:rPr>
              <a:pPr/>
              <a:t>18</a:t>
            </a:fld>
            <a:endParaRPr kumimoji="1" lang="ja-JP" altLang="en-US" dirty="0">
              <a:solidFill>
                <a:schemeClr val="tx1">
                  <a:lumMod val="65000"/>
                  <a:lumOff val="35000"/>
                </a:schemeClr>
              </a:solidFill>
            </a:endParaRPr>
          </a:p>
        </p:txBody>
      </p:sp>
    </p:spTree>
    <p:extLst>
      <p:ext uri="{BB962C8B-B14F-4D97-AF65-F5344CB8AC3E}">
        <p14:creationId xmlns:p14="http://schemas.microsoft.com/office/powerpoint/2010/main" val="2854007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48F79E8-6847-415C-9AF3-582A40122FAF}"/>
              </a:ext>
            </a:extLst>
          </p:cNvPr>
          <p:cNvSpPr/>
          <p:nvPr/>
        </p:nvSpPr>
        <p:spPr>
          <a:xfrm>
            <a:off x="212668" y="4300638"/>
            <a:ext cx="4718086" cy="56716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solidFill>
                <a:latin typeface="+mn-ea"/>
              </a:rPr>
              <a:t>広告掲載規約</a:t>
            </a:r>
          </a:p>
        </p:txBody>
      </p:sp>
      <p:sp>
        <p:nvSpPr>
          <p:cNvPr id="4" name="正方形/長方形 3">
            <a:extLst>
              <a:ext uri="{FF2B5EF4-FFF2-40B4-BE49-F238E27FC236}">
                <a16:creationId xmlns:a16="http://schemas.microsoft.com/office/drawing/2014/main" id="{E99C8BE7-0400-4FC0-B800-8E70C1BF40ED}"/>
              </a:ext>
            </a:extLst>
          </p:cNvPr>
          <p:cNvSpPr/>
          <p:nvPr/>
        </p:nvSpPr>
        <p:spPr>
          <a:xfrm>
            <a:off x="3959265" y="4435241"/>
            <a:ext cx="2437874" cy="29795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ea typeface="游ゴシック Light" panose="020B0300000000000000" pitchFamily="50" charset="-128"/>
              </a:rPr>
              <a:t>advertisement rule</a:t>
            </a:r>
            <a:endParaRPr lang="ja-JP" altLang="en-US" dirty="0">
              <a:ea typeface="游ゴシック Light" panose="020B0300000000000000" pitchFamily="50" charset="-128"/>
            </a:endParaRPr>
          </a:p>
        </p:txBody>
      </p:sp>
      <p:pic>
        <p:nvPicPr>
          <p:cNvPr id="7" name="図 6">
            <a:extLst>
              <a:ext uri="{FF2B5EF4-FFF2-40B4-BE49-F238E27FC236}">
                <a16:creationId xmlns:a16="http://schemas.microsoft.com/office/drawing/2014/main" id="{B59A74E9-301D-46CB-BFFD-BCA84FC06D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46458" y="343804"/>
            <a:ext cx="1516011" cy="416903"/>
          </a:xfrm>
          <a:prstGeom prst="rect">
            <a:avLst/>
          </a:prstGeom>
        </p:spPr>
      </p:pic>
      <p:sp>
        <p:nvSpPr>
          <p:cNvPr id="6" name="スライド番号プレースホルダー 12">
            <a:extLst>
              <a:ext uri="{FF2B5EF4-FFF2-40B4-BE49-F238E27FC236}">
                <a16:creationId xmlns:a16="http://schemas.microsoft.com/office/drawing/2014/main" id="{64EB3F45-B37D-428C-ACCD-04A1C960C60E}"/>
              </a:ext>
            </a:extLst>
          </p:cNvPr>
          <p:cNvSpPr txBox="1">
            <a:spLocks/>
          </p:cNvSpPr>
          <p:nvPr/>
        </p:nvSpPr>
        <p:spPr>
          <a:xfrm>
            <a:off x="6975763" y="6463206"/>
            <a:ext cx="2057400" cy="297235"/>
          </a:xfrm>
          <a:prstGeom prst="rect">
            <a:avLst/>
          </a:prstGeom>
        </p:spPr>
        <p:txBody>
          <a:bodyPr/>
          <a:lstStyle>
            <a:defPPr>
              <a:defRPr lang="en-US"/>
            </a:defPPr>
            <a:lvl1pPr marL="0" algn="r" defTabSz="457200" rtl="0" eaLnBrk="1" latinLnBrk="0" hangingPunct="1">
              <a:defRPr sz="14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01335-F730-4287-99F3-CA1058D16EE0}" type="slidenum">
              <a:rPr kumimoji="1" lang="ja-JP" altLang="en-US" dirty="0" smtClean="0">
                <a:solidFill>
                  <a:schemeClr val="tx1">
                    <a:lumMod val="65000"/>
                    <a:lumOff val="35000"/>
                  </a:schemeClr>
                </a:solidFill>
              </a:rPr>
              <a:pPr/>
              <a:t>19</a:t>
            </a:fld>
            <a:endParaRPr kumimoji="1" lang="ja-JP" altLang="en-US" dirty="0">
              <a:solidFill>
                <a:schemeClr val="tx1">
                  <a:lumMod val="65000"/>
                  <a:lumOff val="35000"/>
                </a:schemeClr>
              </a:solidFill>
            </a:endParaRPr>
          </a:p>
        </p:txBody>
      </p:sp>
    </p:spTree>
    <p:extLst>
      <p:ext uri="{BB962C8B-B14F-4D97-AF65-F5344CB8AC3E}">
        <p14:creationId xmlns:p14="http://schemas.microsoft.com/office/powerpoint/2010/main" val="2212765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a:extLst>
              <a:ext uri="{FF2B5EF4-FFF2-40B4-BE49-F238E27FC236}">
                <a16:creationId xmlns:a16="http://schemas.microsoft.com/office/drawing/2014/main" id="{6C8EAE8A-F241-4DAD-B8BF-0C929E0E8DD7}"/>
              </a:ext>
            </a:extLst>
          </p:cNvPr>
          <p:cNvSpPr txBox="1"/>
          <p:nvPr/>
        </p:nvSpPr>
        <p:spPr>
          <a:xfrm>
            <a:off x="5180717" y="3068820"/>
            <a:ext cx="1698345" cy="346249"/>
          </a:xfrm>
          <a:prstGeom prst="rect">
            <a:avLst/>
          </a:prstGeom>
          <a:noFill/>
        </p:spPr>
        <p:txBody>
          <a:bodyPr wrap="square" rtlCol="0">
            <a:spAutoFit/>
          </a:bodyPr>
          <a:lstStyle/>
          <a:p>
            <a:pPr>
              <a:lnSpc>
                <a:spcPct val="150000"/>
              </a:lnSpc>
            </a:pPr>
            <a:r>
              <a:rPr lang="ja-JP" altLang="en-US" sz="1200" b="1" dirty="0">
                <a:latin typeface="+mn-ea"/>
              </a:rPr>
              <a:t>ワンミニッツプラン</a:t>
            </a:r>
            <a:endParaRPr lang="en-US" altLang="ja-JP" sz="1200" b="1" dirty="0">
              <a:latin typeface="+mn-ea"/>
            </a:endParaRPr>
          </a:p>
        </p:txBody>
      </p:sp>
      <p:sp>
        <p:nvSpPr>
          <p:cNvPr id="36" name="テキスト ボックス 35">
            <a:extLst>
              <a:ext uri="{FF2B5EF4-FFF2-40B4-BE49-F238E27FC236}">
                <a16:creationId xmlns:a16="http://schemas.microsoft.com/office/drawing/2014/main" id="{2BEF90C3-49F5-4B7D-9DB9-FF7EF7D292E1}"/>
              </a:ext>
            </a:extLst>
          </p:cNvPr>
          <p:cNvSpPr txBox="1"/>
          <p:nvPr/>
        </p:nvSpPr>
        <p:spPr>
          <a:xfrm>
            <a:off x="7400964" y="2247307"/>
            <a:ext cx="502996" cy="346249"/>
          </a:xfrm>
          <a:prstGeom prst="rect">
            <a:avLst/>
          </a:prstGeom>
          <a:noFill/>
        </p:spPr>
        <p:txBody>
          <a:bodyPr wrap="square" rtlCol="0">
            <a:spAutoFit/>
          </a:bodyPr>
          <a:lstStyle/>
          <a:p>
            <a:pPr>
              <a:lnSpc>
                <a:spcPct val="150000"/>
              </a:lnSpc>
            </a:pPr>
            <a:r>
              <a:rPr lang="en-US" altLang="ja-JP" sz="1200" b="1" dirty="0">
                <a:latin typeface="+mn-ea"/>
              </a:rPr>
              <a:t>P13</a:t>
            </a:r>
          </a:p>
        </p:txBody>
      </p:sp>
      <p:sp>
        <p:nvSpPr>
          <p:cNvPr id="33" name="テキスト ボックス 32">
            <a:extLst>
              <a:ext uri="{FF2B5EF4-FFF2-40B4-BE49-F238E27FC236}">
                <a16:creationId xmlns:a16="http://schemas.microsoft.com/office/drawing/2014/main" id="{D01FF67C-FC86-4A4D-9AB0-91BA1D04E261}"/>
              </a:ext>
            </a:extLst>
          </p:cNvPr>
          <p:cNvSpPr txBox="1"/>
          <p:nvPr/>
        </p:nvSpPr>
        <p:spPr>
          <a:xfrm>
            <a:off x="5180717" y="3484634"/>
            <a:ext cx="1698345" cy="346249"/>
          </a:xfrm>
          <a:prstGeom prst="rect">
            <a:avLst/>
          </a:prstGeom>
          <a:noFill/>
        </p:spPr>
        <p:txBody>
          <a:bodyPr wrap="square" rtlCol="0">
            <a:spAutoFit/>
          </a:bodyPr>
          <a:lstStyle/>
          <a:p>
            <a:pPr>
              <a:lnSpc>
                <a:spcPct val="150000"/>
              </a:lnSpc>
            </a:pPr>
            <a:r>
              <a:rPr lang="ja-JP" altLang="en-US" sz="1200" b="1" dirty="0">
                <a:latin typeface="+mn-ea"/>
              </a:rPr>
              <a:t>記事＋動画プラン</a:t>
            </a:r>
            <a:endParaRPr lang="en-US" altLang="ja-JP" sz="1200" b="1" dirty="0">
              <a:latin typeface="+mn-ea"/>
            </a:endParaRPr>
          </a:p>
        </p:txBody>
      </p:sp>
      <p:sp>
        <p:nvSpPr>
          <p:cNvPr id="34" name="テキスト ボックス 33">
            <a:extLst>
              <a:ext uri="{FF2B5EF4-FFF2-40B4-BE49-F238E27FC236}">
                <a16:creationId xmlns:a16="http://schemas.microsoft.com/office/drawing/2014/main" id="{D897C8A6-6890-43E6-BD5C-AF36A26D83EE}"/>
              </a:ext>
            </a:extLst>
          </p:cNvPr>
          <p:cNvSpPr txBox="1"/>
          <p:nvPr/>
        </p:nvSpPr>
        <p:spPr>
          <a:xfrm>
            <a:off x="7400964" y="2665850"/>
            <a:ext cx="502996" cy="346249"/>
          </a:xfrm>
          <a:prstGeom prst="rect">
            <a:avLst/>
          </a:prstGeom>
          <a:noFill/>
        </p:spPr>
        <p:txBody>
          <a:bodyPr wrap="square" rtlCol="0">
            <a:spAutoFit/>
          </a:bodyPr>
          <a:lstStyle/>
          <a:p>
            <a:pPr>
              <a:lnSpc>
                <a:spcPct val="150000"/>
              </a:lnSpc>
            </a:pPr>
            <a:r>
              <a:rPr lang="en-US" altLang="ja-JP" sz="1200" b="1" dirty="0">
                <a:latin typeface="+mn-ea"/>
              </a:rPr>
              <a:t>P14</a:t>
            </a:r>
          </a:p>
        </p:txBody>
      </p:sp>
      <p:sp>
        <p:nvSpPr>
          <p:cNvPr id="53" name="テキスト ボックス 52">
            <a:extLst>
              <a:ext uri="{FF2B5EF4-FFF2-40B4-BE49-F238E27FC236}">
                <a16:creationId xmlns:a16="http://schemas.microsoft.com/office/drawing/2014/main" id="{181B522E-0B67-4863-BE9D-5102BB298B56}"/>
              </a:ext>
            </a:extLst>
          </p:cNvPr>
          <p:cNvSpPr txBox="1"/>
          <p:nvPr/>
        </p:nvSpPr>
        <p:spPr>
          <a:xfrm>
            <a:off x="5180717" y="3900448"/>
            <a:ext cx="1698345" cy="346249"/>
          </a:xfrm>
          <a:prstGeom prst="rect">
            <a:avLst/>
          </a:prstGeom>
          <a:noFill/>
        </p:spPr>
        <p:txBody>
          <a:bodyPr wrap="square" rtlCol="0">
            <a:spAutoFit/>
          </a:bodyPr>
          <a:lstStyle/>
          <a:p>
            <a:pPr>
              <a:lnSpc>
                <a:spcPct val="150000"/>
              </a:lnSpc>
            </a:pPr>
            <a:r>
              <a:rPr lang="ja-JP" altLang="en-US" sz="1200" b="1" dirty="0">
                <a:latin typeface="+mn-ea"/>
              </a:rPr>
              <a:t>ロングプラン</a:t>
            </a:r>
            <a:endParaRPr lang="en-US" altLang="ja-JP" sz="1200" b="1" dirty="0">
              <a:latin typeface="+mn-ea"/>
            </a:endParaRPr>
          </a:p>
        </p:txBody>
      </p:sp>
      <p:sp>
        <p:nvSpPr>
          <p:cNvPr id="54" name="テキスト ボックス 53">
            <a:extLst>
              <a:ext uri="{FF2B5EF4-FFF2-40B4-BE49-F238E27FC236}">
                <a16:creationId xmlns:a16="http://schemas.microsoft.com/office/drawing/2014/main" id="{E4F254F0-57D8-4447-B3FE-3D0EDAB9DFF5}"/>
              </a:ext>
            </a:extLst>
          </p:cNvPr>
          <p:cNvSpPr txBox="1"/>
          <p:nvPr/>
        </p:nvSpPr>
        <p:spPr>
          <a:xfrm>
            <a:off x="7400964" y="3084393"/>
            <a:ext cx="502996" cy="346249"/>
          </a:xfrm>
          <a:prstGeom prst="rect">
            <a:avLst/>
          </a:prstGeom>
          <a:noFill/>
        </p:spPr>
        <p:txBody>
          <a:bodyPr wrap="square" rtlCol="0">
            <a:spAutoFit/>
          </a:bodyPr>
          <a:lstStyle/>
          <a:p>
            <a:pPr>
              <a:lnSpc>
                <a:spcPct val="150000"/>
              </a:lnSpc>
            </a:pPr>
            <a:r>
              <a:rPr lang="en-US" altLang="ja-JP" sz="1200" b="1" dirty="0">
                <a:latin typeface="+mn-ea"/>
              </a:rPr>
              <a:t>P15</a:t>
            </a:r>
          </a:p>
        </p:txBody>
      </p:sp>
      <p:sp>
        <p:nvSpPr>
          <p:cNvPr id="56" name="テキスト ボックス 55">
            <a:extLst>
              <a:ext uri="{FF2B5EF4-FFF2-40B4-BE49-F238E27FC236}">
                <a16:creationId xmlns:a16="http://schemas.microsoft.com/office/drawing/2014/main" id="{E7DE7DA1-243A-4F99-815E-3708765FF037}"/>
              </a:ext>
            </a:extLst>
          </p:cNvPr>
          <p:cNvSpPr txBox="1"/>
          <p:nvPr/>
        </p:nvSpPr>
        <p:spPr>
          <a:xfrm>
            <a:off x="5180717" y="4316259"/>
            <a:ext cx="2212750" cy="346249"/>
          </a:xfrm>
          <a:prstGeom prst="rect">
            <a:avLst/>
          </a:prstGeom>
          <a:noFill/>
        </p:spPr>
        <p:txBody>
          <a:bodyPr wrap="square" rtlCol="0">
            <a:spAutoFit/>
          </a:bodyPr>
          <a:lstStyle/>
          <a:p>
            <a:pPr>
              <a:lnSpc>
                <a:spcPct val="150000"/>
              </a:lnSpc>
            </a:pPr>
            <a:r>
              <a:rPr lang="ja-JP" altLang="en-US" sz="1200" b="1" dirty="0">
                <a:latin typeface="+mn-ea"/>
              </a:rPr>
              <a:t>制作スケジュール</a:t>
            </a:r>
            <a:endParaRPr lang="en-US" altLang="ja-JP" sz="1200" b="1" dirty="0">
              <a:latin typeface="+mn-ea"/>
            </a:endParaRPr>
          </a:p>
        </p:txBody>
      </p:sp>
      <p:sp>
        <p:nvSpPr>
          <p:cNvPr id="57" name="テキスト ボックス 56">
            <a:extLst>
              <a:ext uri="{FF2B5EF4-FFF2-40B4-BE49-F238E27FC236}">
                <a16:creationId xmlns:a16="http://schemas.microsoft.com/office/drawing/2014/main" id="{0085DFA6-0C7A-4367-97C4-EB689D1569A5}"/>
              </a:ext>
            </a:extLst>
          </p:cNvPr>
          <p:cNvSpPr txBox="1"/>
          <p:nvPr/>
        </p:nvSpPr>
        <p:spPr>
          <a:xfrm>
            <a:off x="7400964" y="3502936"/>
            <a:ext cx="502996" cy="346249"/>
          </a:xfrm>
          <a:prstGeom prst="rect">
            <a:avLst/>
          </a:prstGeom>
          <a:noFill/>
        </p:spPr>
        <p:txBody>
          <a:bodyPr wrap="square" rtlCol="0">
            <a:spAutoFit/>
          </a:bodyPr>
          <a:lstStyle/>
          <a:p>
            <a:pPr>
              <a:lnSpc>
                <a:spcPct val="150000"/>
              </a:lnSpc>
            </a:pPr>
            <a:r>
              <a:rPr lang="en-US" altLang="ja-JP" sz="1200" b="1" dirty="0">
                <a:latin typeface="+mn-ea"/>
              </a:rPr>
              <a:t>P16</a:t>
            </a:r>
          </a:p>
        </p:txBody>
      </p:sp>
      <p:sp>
        <p:nvSpPr>
          <p:cNvPr id="59" name="テキスト ボックス 58">
            <a:extLst>
              <a:ext uri="{FF2B5EF4-FFF2-40B4-BE49-F238E27FC236}">
                <a16:creationId xmlns:a16="http://schemas.microsoft.com/office/drawing/2014/main" id="{A6870623-D983-43EE-A532-4099FD49BD3D}"/>
              </a:ext>
            </a:extLst>
          </p:cNvPr>
          <p:cNvSpPr txBox="1"/>
          <p:nvPr/>
        </p:nvSpPr>
        <p:spPr>
          <a:xfrm>
            <a:off x="5180717" y="2653006"/>
            <a:ext cx="1698345" cy="346249"/>
          </a:xfrm>
          <a:prstGeom prst="rect">
            <a:avLst/>
          </a:prstGeom>
          <a:noFill/>
        </p:spPr>
        <p:txBody>
          <a:bodyPr wrap="square" rtlCol="0">
            <a:spAutoFit/>
          </a:bodyPr>
          <a:lstStyle/>
          <a:p>
            <a:pPr>
              <a:lnSpc>
                <a:spcPct val="150000"/>
              </a:lnSpc>
            </a:pPr>
            <a:r>
              <a:rPr lang="ja-JP" altLang="en-US" sz="1200" b="1" dirty="0">
                <a:latin typeface="+mn-ea"/>
              </a:rPr>
              <a:t>ショートプラン</a:t>
            </a:r>
            <a:endParaRPr lang="en-US" altLang="ja-JP" sz="1200" b="1" dirty="0">
              <a:latin typeface="+mn-ea"/>
            </a:endParaRPr>
          </a:p>
        </p:txBody>
      </p:sp>
      <p:sp>
        <p:nvSpPr>
          <p:cNvPr id="60" name="テキスト ボックス 59">
            <a:extLst>
              <a:ext uri="{FF2B5EF4-FFF2-40B4-BE49-F238E27FC236}">
                <a16:creationId xmlns:a16="http://schemas.microsoft.com/office/drawing/2014/main" id="{6F8EC5AB-A48C-45F8-ADC7-05F30A3BD00F}"/>
              </a:ext>
            </a:extLst>
          </p:cNvPr>
          <p:cNvSpPr txBox="1"/>
          <p:nvPr/>
        </p:nvSpPr>
        <p:spPr>
          <a:xfrm>
            <a:off x="7400964" y="3921481"/>
            <a:ext cx="502996" cy="346249"/>
          </a:xfrm>
          <a:prstGeom prst="rect">
            <a:avLst/>
          </a:prstGeom>
          <a:noFill/>
        </p:spPr>
        <p:txBody>
          <a:bodyPr wrap="square" rtlCol="0">
            <a:spAutoFit/>
          </a:bodyPr>
          <a:lstStyle/>
          <a:p>
            <a:pPr>
              <a:lnSpc>
                <a:spcPct val="150000"/>
              </a:lnSpc>
            </a:pPr>
            <a:r>
              <a:rPr lang="en-US" altLang="ja-JP" sz="1200" b="1" dirty="0">
                <a:latin typeface="+mn-ea"/>
              </a:rPr>
              <a:t>P17</a:t>
            </a:r>
          </a:p>
        </p:txBody>
      </p:sp>
      <p:sp>
        <p:nvSpPr>
          <p:cNvPr id="3" name="テキスト ボックス 2">
            <a:extLst>
              <a:ext uri="{FF2B5EF4-FFF2-40B4-BE49-F238E27FC236}">
                <a16:creationId xmlns:a16="http://schemas.microsoft.com/office/drawing/2014/main" id="{268019BA-613B-496E-B9AE-011AC013BAD0}"/>
              </a:ext>
            </a:extLst>
          </p:cNvPr>
          <p:cNvSpPr txBox="1"/>
          <p:nvPr/>
        </p:nvSpPr>
        <p:spPr>
          <a:xfrm>
            <a:off x="78923" y="125812"/>
            <a:ext cx="2324559" cy="276999"/>
          </a:xfrm>
          <a:prstGeom prst="rect">
            <a:avLst/>
          </a:prstGeom>
          <a:noFill/>
        </p:spPr>
        <p:txBody>
          <a:bodyPr wrap="square" lIns="0" tIns="0" rIns="0" bIns="0" rtlCol="0">
            <a:spAutoFit/>
          </a:bodyPr>
          <a:lstStyle/>
          <a:p>
            <a:r>
              <a:rPr kumimoji="1" lang="ja-JP" altLang="en-US" b="1" dirty="0">
                <a:solidFill>
                  <a:schemeClr val="bg1"/>
                </a:solidFill>
                <a:latin typeface="+mj-ea"/>
                <a:ea typeface="+mj-ea"/>
              </a:rPr>
              <a:t>インデックス</a:t>
            </a:r>
          </a:p>
        </p:txBody>
      </p:sp>
      <p:grpSp>
        <p:nvGrpSpPr>
          <p:cNvPr id="7" name="グループ化 6">
            <a:extLst>
              <a:ext uri="{FF2B5EF4-FFF2-40B4-BE49-F238E27FC236}">
                <a16:creationId xmlns:a16="http://schemas.microsoft.com/office/drawing/2014/main" id="{325D9B90-F91F-4D1B-9DEE-83C37EE50955}"/>
              </a:ext>
            </a:extLst>
          </p:cNvPr>
          <p:cNvGrpSpPr/>
          <p:nvPr/>
        </p:nvGrpSpPr>
        <p:grpSpPr>
          <a:xfrm>
            <a:off x="729235" y="776536"/>
            <a:ext cx="2126659" cy="684803"/>
            <a:chOff x="513468" y="1753804"/>
            <a:chExt cx="2126659" cy="684803"/>
          </a:xfrm>
        </p:grpSpPr>
        <p:sp>
          <p:nvSpPr>
            <p:cNvPr id="8" name="テキスト ボックス 7">
              <a:extLst>
                <a:ext uri="{FF2B5EF4-FFF2-40B4-BE49-F238E27FC236}">
                  <a16:creationId xmlns:a16="http://schemas.microsoft.com/office/drawing/2014/main" id="{91982625-747B-44A3-BA8B-59B0C7530E43}"/>
                </a:ext>
              </a:extLst>
            </p:cNvPr>
            <p:cNvSpPr txBox="1"/>
            <p:nvPr/>
          </p:nvSpPr>
          <p:spPr>
            <a:xfrm>
              <a:off x="513468" y="1753804"/>
              <a:ext cx="1120183" cy="684803"/>
            </a:xfrm>
            <a:prstGeom prst="rect">
              <a:avLst/>
            </a:prstGeom>
            <a:noFill/>
          </p:spPr>
          <p:txBody>
            <a:bodyPr wrap="square" rtlCol="0">
              <a:spAutoFit/>
            </a:bodyPr>
            <a:lstStyle/>
            <a:p>
              <a:pPr>
                <a:lnSpc>
                  <a:spcPct val="150000"/>
                </a:lnSpc>
              </a:pPr>
              <a:r>
                <a:rPr lang="ja-JP" altLang="en-US" sz="2800" b="1" dirty="0">
                  <a:latin typeface="+mn-ea"/>
                </a:rPr>
                <a:t>目 次</a:t>
              </a:r>
              <a:endParaRPr lang="en-US" altLang="ja-JP" sz="2800" b="1" dirty="0">
                <a:latin typeface="+mn-ea"/>
              </a:endParaRPr>
            </a:p>
          </p:txBody>
        </p:sp>
        <p:sp>
          <p:nvSpPr>
            <p:cNvPr id="9" name="テキスト ボックス 8">
              <a:extLst>
                <a:ext uri="{FF2B5EF4-FFF2-40B4-BE49-F238E27FC236}">
                  <a16:creationId xmlns:a16="http://schemas.microsoft.com/office/drawing/2014/main" id="{EDE96D23-B78E-4264-8E10-0C2D14F10711}"/>
                </a:ext>
              </a:extLst>
            </p:cNvPr>
            <p:cNvSpPr txBox="1"/>
            <p:nvPr/>
          </p:nvSpPr>
          <p:spPr>
            <a:xfrm>
              <a:off x="1525973" y="1957552"/>
              <a:ext cx="1114154" cy="346249"/>
            </a:xfrm>
            <a:prstGeom prst="rect">
              <a:avLst/>
            </a:prstGeom>
            <a:noFill/>
          </p:spPr>
          <p:txBody>
            <a:bodyPr wrap="square" rtlCol="0">
              <a:spAutoFit/>
            </a:bodyPr>
            <a:lstStyle/>
            <a:p>
              <a:pPr>
                <a:lnSpc>
                  <a:spcPct val="150000"/>
                </a:lnSpc>
              </a:pPr>
              <a:r>
                <a:rPr lang="en-US" altLang="ja-JP" sz="1200" b="1" dirty="0">
                  <a:latin typeface="+mn-ea"/>
                </a:rPr>
                <a:t>CONTENTS</a:t>
              </a:r>
              <a:endParaRPr lang="ja-JP" altLang="en-US" sz="1200" b="1" dirty="0">
                <a:latin typeface="+mn-ea"/>
              </a:endParaRPr>
            </a:p>
          </p:txBody>
        </p:sp>
      </p:grpSp>
      <p:sp>
        <p:nvSpPr>
          <p:cNvPr id="58" name="スライド番号プレースホルダー 12">
            <a:extLst>
              <a:ext uri="{FF2B5EF4-FFF2-40B4-BE49-F238E27FC236}">
                <a16:creationId xmlns:a16="http://schemas.microsoft.com/office/drawing/2014/main" id="{CD608DAE-E5DE-427B-B00F-D672D33FE289}"/>
              </a:ext>
            </a:extLst>
          </p:cNvPr>
          <p:cNvSpPr>
            <a:spLocks noGrp="1"/>
          </p:cNvSpPr>
          <p:nvPr>
            <p:ph type="sldNum" sz="quarter" idx="12"/>
          </p:nvPr>
        </p:nvSpPr>
        <p:spPr>
          <a:xfrm>
            <a:off x="7004526" y="6577291"/>
            <a:ext cx="2057400" cy="297235"/>
          </a:xfrm>
          <a:prstGeom prst="rect">
            <a:avLst/>
          </a:prstGeom>
        </p:spPr>
        <p:txBody>
          <a:bodyPr/>
          <a:lstStyle>
            <a:lvl1pPr algn="r">
              <a:defRPr sz="1400" b="1">
                <a:solidFill>
                  <a:schemeClr val="bg1"/>
                </a:solidFill>
              </a:defRPr>
            </a:lvl1pPr>
          </a:lstStyle>
          <a:p>
            <a:fld id="{9D401335-F730-4287-99F3-CA1058D16EE0}" type="slidenum">
              <a:rPr kumimoji="1" lang="ja-JP" altLang="en-US" smtClean="0">
                <a:solidFill>
                  <a:schemeClr val="tx1">
                    <a:lumMod val="75000"/>
                    <a:lumOff val="25000"/>
                  </a:schemeClr>
                </a:solidFill>
              </a:rPr>
              <a:pPr/>
              <a:t>2</a:t>
            </a:fld>
            <a:endParaRPr kumimoji="1" lang="ja-JP" altLang="en-US" dirty="0">
              <a:solidFill>
                <a:schemeClr val="tx1">
                  <a:lumMod val="75000"/>
                  <a:lumOff val="25000"/>
                </a:schemeClr>
              </a:solidFill>
            </a:endParaRPr>
          </a:p>
        </p:txBody>
      </p:sp>
      <p:sp>
        <p:nvSpPr>
          <p:cNvPr id="4" name="テキスト ボックス 3">
            <a:extLst>
              <a:ext uri="{FF2B5EF4-FFF2-40B4-BE49-F238E27FC236}">
                <a16:creationId xmlns:a16="http://schemas.microsoft.com/office/drawing/2014/main" id="{57F7EF3E-B912-49A4-A0B6-E0A07DB9971E}"/>
              </a:ext>
            </a:extLst>
          </p:cNvPr>
          <p:cNvSpPr txBox="1"/>
          <p:nvPr/>
        </p:nvSpPr>
        <p:spPr>
          <a:xfrm>
            <a:off x="1355451" y="1656973"/>
            <a:ext cx="1796056" cy="430887"/>
          </a:xfrm>
          <a:prstGeom prst="rect">
            <a:avLst/>
          </a:prstGeom>
          <a:noFill/>
        </p:spPr>
        <p:txBody>
          <a:bodyPr wrap="square" rtlCol="0">
            <a:spAutoFit/>
          </a:bodyPr>
          <a:lstStyle/>
          <a:p>
            <a:pPr>
              <a:lnSpc>
                <a:spcPct val="150000"/>
              </a:lnSpc>
            </a:pPr>
            <a:r>
              <a:rPr lang="ja-JP" altLang="en-US" sz="1600" b="1" dirty="0">
                <a:latin typeface="+mn-ea"/>
              </a:rPr>
              <a:t>■メディア概要</a:t>
            </a:r>
          </a:p>
        </p:txBody>
      </p:sp>
      <p:sp>
        <p:nvSpPr>
          <p:cNvPr id="5" name="テキスト ボックス 4">
            <a:extLst>
              <a:ext uri="{FF2B5EF4-FFF2-40B4-BE49-F238E27FC236}">
                <a16:creationId xmlns:a16="http://schemas.microsoft.com/office/drawing/2014/main" id="{2CBCFF4D-B629-47AC-A6CA-49200A746FFE}"/>
              </a:ext>
            </a:extLst>
          </p:cNvPr>
          <p:cNvSpPr txBox="1"/>
          <p:nvPr/>
        </p:nvSpPr>
        <p:spPr>
          <a:xfrm>
            <a:off x="1359726" y="4908969"/>
            <a:ext cx="2703104" cy="430887"/>
          </a:xfrm>
          <a:prstGeom prst="rect">
            <a:avLst/>
          </a:prstGeom>
          <a:noFill/>
        </p:spPr>
        <p:txBody>
          <a:bodyPr wrap="square" rtlCol="0">
            <a:spAutoFit/>
          </a:bodyPr>
          <a:lstStyle/>
          <a:p>
            <a:pPr>
              <a:lnSpc>
                <a:spcPct val="150000"/>
              </a:lnSpc>
            </a:pPr>
            <a:r>
              <a:rPr kumimoji="1" lang="ja-JP" altLang="en-US" sz="1600" b="1" dirty="0">
                <a:latin typeface="+mn-ea"/>
              </a:rPr>
              <a:t>■タイアップ動画</a:t>
            </a:r>
            <a:endParaRPr lang="ja-JP" altLang="en-US" sz="1600" b="1" dirty="0">
              <a:latin typeface="+mn-ea"/>
            </a:endParaRPr>
          </a:p>
        </p:txBody>
      </p:sp>
      <p:sp>
        <p:nvSpPr>
          <p:cNvPr id="6" name="テキスト ボックス 5">
            <a:extLst>
              <a:ext uri="{FF2B5EF4-FFF2-40B4-BE49-F238E27FC236}">
                <a16:creationId xmlns:a16="http://schemas.microsoft.com/office/drawing/2014/main" id="{4138C2DB-5FC3-40D6-87D7-61D654A5BF02}"/>
              </a:ext>
            </a:extLst>
          </p:cNvPr>
          <p:cNvSpPr txBox="1"/>
          <p:nvPr/>
        </p:nvSpPr>
        <p:spPr>
          <a:xfrm>
            <a:off x="4987503" y="4922908"/>
            <a:ext cx="2534066" cy="430887"/>
          </a:xfrm>
          <a:prstGeom prst="rect">
            <a:avLst/>
          </a:prstGeom>
          <a:noFill/>
        </p:spPr>
        <p:txBody>
          <a:bodyPr wrap="square" rtlCol="0">
            <a:spAutoFit/>
          </a:bodyPr>
          <a:lstStyle/>
          <a:p>
            <a:pPr>
              <a:lnSpc>
                <a:spcPct val="150000"/>
              </a:lnSpc>
            </a:pPr>
            <a:r>
              <a:rPr lang="ja-JP" altLang="en-US" sz="1600" b="1" dirty="0">
                <a:latin typeface="+mn-ea"/>
              </a:rPr>
              <a:t>■広告掲載規約</a:t>
            </a:r>
          </a:p>
        </p:txBody>
      </p:sp>
      <p:cxnSp>
        <p:nvCxnSpPr>
          <p:cNvPr id="10" name="直線コネクタ 9">
            <a:extLst>
              <a:ext uri="{FF2B5EF4-FFF2-40B4-BE49-F238E27FC236}">
                <a16:creationId xmlns:a16="http://schemas.microsoft.com/office/drawing/2014/main" id="{3FDFDB7B-9348-4519-9E8B-99C34E5BB37C}"/>
              </a:ext>
            </a:extLst>
          </p:cNvPr>
          <p:cNvCxnSpPr>
            <a:cxnSpLocks/>
          </p:cNvCxnSpPr>
          <p:nvPr/>
        </p:nvCxnSpPr>
        <p:spPr>
          <a:xfrm>
            <a:off x="4670310" y="1738063"/>
            <a:ext cx="0" cy="4484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8BCBFB96-BF4D-463B-A7B6-A0875ACAEC18}"/>
              </a:ext>
            </a:extLst>
          </p:cNvPr>
          <p:cNvSpPr txBox="1"/>
          <p:nvPr/>
        </p:nvSpPr>
        <p:spPr>
          <a:xfrm>
            <a:off x="1566765" y="2228837"/>
            <a:ext cx="1698345" cy="346249"/>
          </a:xfrm>
          <a:prstGeom prst="rect">
            <a:avLst/>
          </a:prstGeom>
          <a:noFill/>
        </p:spPr>
        <p:txBody>
          <a:bodyPr wrap="square" rtlCol="0">
            <a:spAutoFit/>
          </a:bodyPr>
          <a:lstStyle/>
          <a:p>
            <a:pPr>
              <a:lnSpc>
                <a:spcPct val="150000"/>
              </a:lnSpc>
            </a:pPr>
            <a:r>
              <a:rPr lang="ja-JP" altLang="en-US" sz="1200" b="1">
                <a:latin typeface="+mn-ea"/>
              </a:rPr>
              <a:t>サービス概要</a:t>
            </a:r>
            <a:endParaRPr lang="en-US" altLang="ja-JP" sz="1200" b="1" dirty="0">
              <a:latin typeface="+mn-ea"/>
            </a:endParaRPr>
          </a:p>
        </p:txBody>
      </p:sp>
      <p:sp>
        <p:nvSpPr>
          <p:cNvPr id="19" name="テキスト ボックス 18">
            <a:extLst>
              <a:ext uri="{FF2B5EF4-FFF2-40B4-BE49-F238E27FC236}">
                <a16:creationId xmlns:a16="http://schemas.microsoft.com/office/drawing/2014/main" id="{73D5B465-312C-452A-9F16-FA4C7A4737FA}"/>
              </a:ext>
            </a:extLst>
          </p:cNvPr>
          <p:cNvSpPr txBox="1"/>
          <p:nvPr/>
        </p:nvSpPr>
        <p:spPr>
          <a:xfrm>
            <a:off x="3711149" y="2241106"/>
            <a:ext cx="502996" cy="346249"/>
          </a:xfrm>
          <a:prstGeom prst="rect">
            <a:avLst/>
          </a:prstGeom>
          <a:noFill/>
        </p:spPr>
        <p:txBody>
          <a:bodyPr wrap="square" rtlCol="0">
            <a:spAutoFit/>
          </a:bodyPr>
          <a:lstStyle/>
          <a:p>
            <a:pPr>
              <a:lnSpc>
                <a:spcPct val="150000"/>
              </a:lnSpc>
            </a:pPr>
            <a:r>
              <a:rPr lang="en-US" altLang="ja-JP" sz="1200" b="1" dirty="0">
                <a:latin typeface="+mn-ea"/>
              </a:rPr>
              <a:t>P3</a:t>
            </a:r>
          </a:p>
        </p:txBody>
      </p:sp>
      <p:sp>
        <p:nvSpPr>
          <p:cNvPr id="21" name="テキスト ボックス 20">
            <a:extLst>
              <a:ext uri="{FF2B5EF4-FFF2-40B4-BE49-F238E27FC236}">
                <a16:creationId xmlns:a16="http://schemas.microsoft.com/office/drawing/2014/main" id="{79CD8F9C-EEDB-4E83-B5F5-597FD7FAD475}"/>
              </a:ext>
            </a:extLst>
          </p:cNvPr>
          <p:cNvSpPr txBox="1"/>
          <p:nvPr/>
        </p:nvSpPr>
        <p:spPr>
          <a:xfrm>
            <a:off x="1566765" y="2673532"/>
            <a:ext cx="2055699" cy="346249"/>
          </a:xfrm>
          <a:prstGeom prst="rect">
            <a:avLst/>
          </a:prstGeom>
          <a:noFill/>
        </p:spPr>
        <p:txBody>
          <a:bodyPr wrap="square" rtlCol="0">
            <a:spAutoFit/>
          </a:bodyPr>
          <a:lstStyle/>
          <a:p>
            <a:pPr>
              <a:lnSpc>
                <a:spcPct val="150000"/>
              </a:lnSpc>
            </a:pPr>
            <a:r>
              <a:rPr lang="ja-JP" altLang="en-US" sz="1200" b="1" dirty="0">
                <a:latin typeface="+mn-ea"/>
              </a:rPr>
              <a:t>ユーザーデータ・機能</a:t>
            </a:r>
            <a:endParaRPr lang="en-US" altLang="ja-JP" sz="1200" b="1" dirty="0">
              <a:latin typeface="+mn-ea"/>
            </a:endParaRPr>
          </a:p>
        </p:txBody>
      </p:sp>
      <p:sp>
        <p:nvSpPr>
          <p:cNvPr id="22" name="テキスト ボックス 21">
            <a:extLst>
              <a:ext uri="{FF2B5EF4-FFF2-40B4-BE49-F238E27FC236}">
                <a16:creationId xmlns:a16="http://schemas.microsoft.com/office/drawing/2014/main" id="{5F9CAA07-07F1-40F3-BEB6-0AE2ADE315EF}"/>
              </a:ext>
            </a:extLst>
          </p:cNvPr>
          <p:cNvSpPr txBox="1"/>
          <p:nvPr/>
        </p:nvSpPr>
        <p:spPr>
          <a:xfrm>
            <a:off x="3711149" y="2641749"/>
            <a:ext cx="502996" cy="346249"/>
          </a:xfrm>
          <a:prstGeom prst="rect">
            <a:avLst/>
          </a:prstGeom>
          <a:noFill/>
        </p:spPr>
        <p:txBody>
          <a:bodyPr wrap="square" rtlCol="0">
            <a:spAutoFit/>
          </a:bodyPr>
          <a:lstStyle/>
          <a:p>
            <a:pPr>
              <a:lnSpc>
                <a:spcPct val="150000"/>
              </a:lnSpc>
            </a:pPr>
            <a:r>
              <a:rPr lang="en-US" altLang="ja-JP" sz="1200" b="1" dirty="0">
                <a:latin typeface="+mn-ea"/>
              </a:rPr>
              <a:t>P4</a:t>
            </a:r>
          </a:p>
        </p:txBody>
      </p:sp>
      <p:sp>
        <p:nvSpPr>
          <p:cNvPr id="24" name="テキスト ボックス 23">
            <a:extLst>
              <a:ext uri="{FF2B5EF4-FFF2-40B4-BE49-F238E27FC236}">
                <a16:creationId xmlns:a16="http://schemas.microsoft.com/office/drawing/2014/main" id="{5597B4B4-3E75-4C51-AEBF-FAA5EDF18AE5}"/>
              </a:ext>
            </a:extLst>
          </p:cNvPr>
          <p:cNvSpPr txBox="1"/>
          <p:nvPr/>
        </p:nvSpPr>
        <p:spPr>
          <a:xfrm>
            <a:off x="1566765" y="3471504"/>
            <a:ext cx="2338310" cy="346249"/>
          </a:xfrm>
          <a:prstGeom prst="rect">
            <a:avLst/>
          </a:prstGeom>
          <a:noFill/>
        </p:spPr>
        <p:txBody>
          <a:bodyPr wrap="square" rtlCol="0">
            <a:spAutoFit/>
          </a:bodyPr>
          <a:lstStyle/>
          <a:p>
            <a:pPr>
              <a:lnSpc>
                <a:spcPct val="150000"/>
              </a:lnSpc>
            </a:pPr>
            <a:r>
              <a:rPr lang="ja-JP" altLang="en-US" sz="1200" b="1" dirty="0">
                <a:latin typeface="+mn-ea"/>
              </a:rPr>
              <a:t>コンテンツ</a:t>
            </a:r>
            <a:endParaRPr lang="en-US" altLang="ja-JP" sz="1200" b="1" dirty="0">
              <a:latin typeface="+mn-ea"/>
            </a:endParaRPr>
          </a:p>
        </p:txBody>
      </p:sp>
      <p:sp>
        <p:nvSpPr>
          <p:cNvPr id="27" name="テキスト ボックス 26">
            <a:extLst>
              <a:ext uri="{FF2B5EF4-FFF2-40B4-BE49-F238E27FC236}">
                <a16:creationId xmlns:a16="http://schemas.microsoft.com/office/drawing/2014/main" id="{FACD77D7-F452-4779-9AF9-556A403658E7}"/>
              </a:ext>
            </a:extLst>
          </p:cNvPr>
          <p:cNvSpPr txBox="1"/>
          <p:nvPr/>
        </p:nvSpPr>
        <p:spPr>
          <a:xfrm>
            <a:off x="5180717" y="2229005"/>
            <a:ext cx="1909035" cy="346249"/>
          </a:xfrm>
          <a:prstGeom prst="rect">
            <a:avLst/>
          </a:prstGeom>
          <a:noFill/>
        </p:spPr>
        <p:txBody>
          <a:bodyPr wrap="square" rtlCol="0">
            <a:spAutoFit/>
          </a:bodyPr>
          <a:lstStyle/>
          <a:p>
            <a:pPr>
              <a:lnSpc>
                <a:spcPct val="150000"/>
              </a:lnSpc>
            </a:pPr>
            <a:r>
              <a:rPr lang="ja-JP" altLang="en-US" sz="1200" b="1" dirty="0">
                <a:latin typeface="+mn-ea"/>
              </a:rPr>
              <a:t>プラン一覧</a:t>
            </a:r>
            <a:endParaRPr lang="en-US" altLang="ja-JP" sz="1200" b="1" dirty="0">
              <a:latin typeface="+mn-ea"/>
            </a:endParaRPr>
          </a:p>
        </p:txBody>
      </p:sp>
      <p:sp>
        <p:nvSpPr>
          <p:cNvPr id="47" name="テキスト ボックス 46">
            <a:extLst>
              <a:ext uri="{FF2B5EF4-FFF2-40B4-BE49-F238E27FC236}">
                <a16:creationId xmlns:a16="http://schemas.microsoft.com/office/drawing/2014/main" id="{274AAC82-E0F3-4E60-B959-D86933850B3F}"/>
              </a:ext>
            </a:extLst>
          </p:cNvPr>
          <p:cNvSpPr txBox="1"/>
          <p:nvPr/>
        </p:nvSpPr>
        <p:spPr>
          <a:xfrm>
            <a:off x="5180717" y="5413413"/>
            <a:ext cx="1698345" cy="346249"/>
          </a:xfrm>
          <a:prstGeom prst="rect">
            <a:avLst/>
          </a:prstGeom>
          <a:noFill/>
        </p:spPr>
        <p:txBody>
          <a:bodyPr wrap="square" rtlCol="0">
            <a:spAutoFit/>
          </a:bodyPr>
          <a:lstStyle/>
          <a:p>
            <a:pPr>
              <a:lnSpc>
                <a:spcPct val="150000"/>
              </a:lnSpc>
            </a:pPr>
            <a:r>
              <a:rPr lang="ja-JP" altLang="en-US" sz="1200" b="1" dirty="0">
                <a:latin typeface="+mn-ea"/>
              </a:rPr>
              <a:t>広告掲載規約</a:t>
            </a:r>
            <a:endParaRPr lang="en-US" altLang="ja-JP" sz="1200" b="1" dirty="0">
              <a:latin typeface="+mn-ea"/>
            </a:endParaRPr>
          </a:p>
        </p:txBody>
      </p:sp>
      <p:sp>
        <p:nvSpPr>
          <p:cNvPr id="48" name="テキスト ボックス 47">
            <a:extLst>
              <a:ext uri="{FF2B5EF4-FFF2-40B4-BE49-F238E27FC236}">
                <a16:creationId xmlns:a16="http://schemas.microsoft.com/office/drawing/2014/main" id="{54108B4E-0ED0-466B-A4F8-B118FC6983AF}"/>
              </a:ext>
            </a:extLst>
          </p:cNvPr>
          <p:cNvSpPr txBox="1"/>
          <p:nvPr/>
        </p:nvSpPr>
        <p:spPr>
          <a:xfrm>
            <a:off x="7400964" y="5413413"/>
            <a:ext cx="502996" cy="346249"/>
          </a:xfrm>
          <a:prstGeom prst="rect">
            <a:avLst/>
          </a:prstGeom>
          <a:noFill/>
        </p:spPr>
        <p:txBody>
          <a:bodyPr wrap="square" rtlCol="0">
            <a:spAutoFit/>
          </a:bodyPr>
          <a:lstStyle/>
          <a:p>
            <a:pPr>
              <a:lnSpc>
                <a:spcPct val="150000"/>
              </a:lnSpc>
            </a:pPr>
            <a:r>
              <a:rPr lang="en-US" altLang="ja-JP" sz="1200" b="1" dirty="0">
                <a:latin typeface="+mn-ea"/>
              </a:rPr>
              <a:t>P20</a:t>
            </a:r>
          </a:p>
        </p:txBody>
      </p:sp>
      <p:sp>
        <p:nvSpPr>
          <p:cNvPr id="45" name="テキスト ボックス 44">
            <a:extLst>
              <a:ext uri="{FF2B5EF4-FFF2-40B4-BE49-F238E27FC236}">
                <a16:creationId xmlns:a16="http://schemas.microsoft.com/office/drawing/2014/main" id="{74BA1533-0744-4AD1-B9D0-DD75ED11C095}"/>
              </a:ext>
            </a:extLst>
          </p:cNvPr>
          <p:cNvSpPr txBox="1"/>
          <p:nvPr/>
        </p:nvSpPr>
        <p:spPr>
          <a:xfrm>
            <a:off x="5180717" y="5785278"/>
            <a:ext cx="2233809" cy="346249"/>
          </a:xfrm>
          <a:prstGeom prst="rect">
            <a:avLst/>
          </a:prstGeom>
          <a:noFill/>
        </p:spPr>
        <p:txBody>
          <a:bodyPr wrap="square" rtlCol="0">
            <a:spAutoFit/>
          </a:bodyPr>
          <a:lstStyle/>
          <a:p>
            <a:pPr>
              <a:lnSpc>
                <a:spcPct val="150000"/>
              </a:lnSpc>
            </a:pPr>
            <a:r>
              <a:rPr lang="ja-JP" altLang="en-US" sz="1200" b="1" dirty="0">
                <a:latin typeface="+mn-ea"/>
              </a:rPr>
              <a:t>仮押さえ・申し込み・入稿</a:t>
            </a:r>
            <a:endParaRPr lang="en-US" altLang="ja-JP" sz="1200" b="1" dirty="0">
              <a:latin typeface="+mn-ea"/>
            </a:endParaRPr>
          </a:p>
        </p:txBody>
      </p:sp>
      <p:sp>
        <p:nvSpPr>
          <p:cNvPr id="46" name="テキスト ボックス 45">
            <a:extLst>
              <a:ext uri="{FF2B5EF4-FFF2-40B4-BE49-F238E27FC236}">
                <a16:creationId xmlns:a16="http://schemas.microsoft.com/office/drawing/2014/main" id="{100625E1-52E9-4F99-8851-E685C160794F}"/>
              </a:ext>
            </a:extLst>
          </p:cNvPr>
          <p:cNvSpPr txBox="1"/>
          <p:nvPr/>
        </p:nvSpPr>
        <p:spPr>
          <a:xfrm>
            <a:off x="7400964" y="5785278"/>
            <a:ext cx="502996" cy="346249"/>
          </a:xfrm>
          <a:prstGeom prst="rect">
            <a:avLst/>
          </a:prstGeom>
          <a:noFill/>
        </p:spPr>
        <p:txBody>
          <a:bodyPr wrap="square" rtlCol="0">
            <a:spAutoFit/>
          </a:bodyPr>
          <a:lstStyle/>
          <a:p>
            <a:pPr>
              <a:lnSpc>
                <a:spcPct val="150000"/>
              </a:lnSpc>
            </a:pPr>
            <a:r>
              <a:rPr lang="en-US" altLang="ja-JP" sz="1200" b="1" dirty="0">
                <a:latin typeface="+mn-ea"/>
              </a:rPr>
              <a:t>P21</a:t>
            </a:r>
          </a:p>
        </p:txBody>
      </p:sp>
      <p:sp>
        <p:nvSpPr>
          <p:cNvPr id="50" name="テキスト ボックス 49">
            <a:extLst>
              <a:ext uri="{FF2B5EF4-FFF2-40B4-BE49-F238E27FC236}">
                <a16:creationId xmlns:a16="http://schemas.microsoft.com/office/drawing/2014/main" id="{1841526E-5A04-4384-9C62-549E153DC026}"/>
              </a:ext>
            </a:extLst>
          </p:cNvPr>
          <p:cNvSpPr txBox="1"/>
          <p:nvPr/>
        </p:nvSpPr>
        <p:spPr>
          <a:xfrm>
            <a:off x="1566765" y="4269476"/>
            <a:ext cx="2055701" cy="346249"/>
          </a:xfrm>
          <a:prstGeom prst="rect">
            <a:avLst/>
          </a:prstGeom>
          <a:noFill/>
        </p:spPr>
        <p:txBody>
          <a:bodyPr wrap="square" rtlCol="0">
            <a:spAutoFit/>
          </a:bodyPr>
          <a:lstStyle/>
          <a:p>
            <a:pPr>
              <a:lnSpc>
                <a:spcPct val="150000"/>
              </a:lnSpc>
            </a:pPr>
            <a:r>
              <a:rPr lang="ja-JP" altLang="en-US" sz="1200" b="1" dirty="0">
                <a:latin typeface="+mn-ea"/>
              </a:rPr>
              <a:t>編集部動画</a:t>
            </a:r>
            <a:endParaRPr lang="en-US" altLang="ja-JP" sz="1200" b="1" dirty="0">
              <a:latin typeface="+mn-ea"/>
            </a:endParaRPr>
          </a:p>
        </p:txBody>
      </p:sp>
      <p:sp>
        <p:nvSpPr>
          <p:cNvPr id="51" name="テキスト ボックス 50">
            <a:extLst>
              <a:ext uri="{FF2B5EF4-FFF2-40B4-BE49-F238E27FC236}">
                <a16:creationId xmlns:a16="http://schemas.microsoft.com/office/drawing/2014/main" id="{BEAC38D2-CF74-4917-B855-419DA186DD37}"/>
              </a:ext>
            </a:extLst>
          </p:cNvPr>
          <p:cNvSpPr txBox="1"/>
          <p:nvPr/>
        </p:nvSpPr>
        <p:spPr>
          <a:xfrm>
            <a:off x="3711149" y="4244321"/>
            <a:ext cx="502996" cy="346249"/>
          </a:xfrm>
          <a:prstGeom prst="rect">
            <a:avLst/>
          </a:prstGeom>
          <a:noFill/>
        </p:spPr>
        <p:txBody>
          <a:bodyPr wrap="square" rtlCol="0">
            <a:spAutoFit/>
          </a:bodyPr>
          <a:lstStyle/>
          <a:p>
            <a:pPr>
              <a:lnSpc>
                <a:spcPct val="150000"/>
              </a:lnSpc>
            </a:pPr>
            <a:r>
              <a:rPr lang="en-US" altLang="ja-JP" sz="1200" b="1" dirty="0">
                <a:latin typeface="+mn-ea"/>
              </a:rPr>
              <a:t>P8</a:t>
            </a:r>
          </a:p>
        </p:txBody>
      </p:sp>
      <p:sp>
        <p:nvSpPr>
          <p:cNvPr id="64" name="テキスト ボックス 63">
            <a:extLst>
              <a:ext uri="{FF2B5EF4-FFF2-40B4-BE49-F238E27FC236}">
                <a16:creationId xmlns:a16="http://schemas.microsoft.com/office/drawing/2014/main" id="{089E8E5B-3E05-984D-8B0C-FCE5DD7DCA00}"/>
              </a:ext>
            </a:extLst>
          </p:cNvPr>
          <p:cNvSpPr txBox="1"/>
          <p:nvPr/>
        </p:nvSpPr>
        <p:spPr>
          <a:xfrm>
            <a:off x="1566765" y="3072518"/>
            <a:ext cx="1922709" cy="346249"/>
          </a:xfrm>
          <a:prstGeom prst="rect">
            <a:avLst/>
          </a:prstGeom>
          <a:noFill/>
        </p:spPr>
        <p:txBody>
          <a:bodyPr wrap="square" rtlCol="0">
            <a:spAutoFit/>
          </a:bodyPr>
          <a:lstStyle/>
          <a:p>
            <a:pPr>
              <a:lnSpc>
                <a:spcPct val="150000"/>
              </a:lnSpc>
            </a:pPr>
            <a:r>
              <a:rPr lang="ja-JP" altLang="en-US" sz="1200" b="1" dirty="0">
                <a:latin typeface="+mn-ea"/>
              </a:rPr>
              <a:t>ペルソナイメージ</a:t>
            </a:r>
            <a:endParaRPr lang="en-US" altLang="ja-JP" sz="1200" b="1" dirty="0">
              <a:latin typeface="+mn-ea"/>
            </a:endParaRPr>
          </a:p>
        </p:txBody>
      </p:sp>
      <p:sp>
        <p:nvSpPr>
          <p:cNvPr id="65" name="テキスト ボックス 64">
            <a:extLst>
              <a:ext uri="{FF2B5EF4-FFF2-40B4-BE49-F238E27FC236}">
                <a16:creationId xmlns:a16="http://schemas.microsoft.com/office/drawing/2014/main" id="{B26337F8-5BD5-E246-A8EC-8401B4E32C73}"/>
              </a:ext>
            </a:extLst>
          </p:cNvPr>
          <p:cNvSpPr txBox="1"/>
          <p:nvPr/>
        </p:nvSpPr>
        <p:spPr>
          <a:xfrm>
            <a:off x="3711149" y="3042392"/>
            <a:ext cx="502996" cy="346249"/>
          </a:xfrm>
          <a:prstGeom prst="rect">
            <a:avLst/>
          </a:prstGeom>
          <a:noFill/>
        </p:spPr>
        <p:txBody>
          <a:bodyPr wrap="square" rtlCol="0">
            <a:spAutoFit/>
          </a:bodyPr>
          <a:lstStyle/>
          <a:p>
            <a:pPr>
              <a:lnSpc>
                <a:spcPct val="150000"/>
              </a:lnSpc>
            </a:pPr>
            <a:r>
              <a:rPr lang="en-US" altLang="ja-JP" sz="1200" b="1" dirty="0">
                <a:latin typeface="+mn-ea"/>
              </a:rPr>
              <a:t>P5</a:t>
            </a:r>
          </a:p>
        </p:txBody>
      </p:sp>
      <p:sp>
        <p:nvSpPr>
          <p:cNvPr id="66" name="テキスト ボックス 65">
            <a:extLst>
              <a:ext uri="{FF2B5EF4-FFF2-40B4-BE49-F238E27FC236}">
                <a16:creationId xmlns:a16="http://schemas.microsoft.com/office/drawing/2014/main" id="{63C00B5D-F4F3-9F49-81D7-532A7E50A20A}"/>
              </a:ext>
            </a:extLst>
          </p:cNvPr>
          <p:cNvSpPr txBox="1"/>
          <p:nvPr/>
        </p:nvSpPr>
        <p:spPr>
          <a:xfrm>
            <a:off x="3711149" y="3443035"/>
            <a:ext cx="502996" cy="346249"/>
          </a:xfrm>
          <a:prstGeom prst="rect">
            <a:avLst/>
          </a:prstGeom>
          <a:noFill/>
        </p:spPr>
        <p:txBody>
          <a:bodyPr wrap="square" rtlCol="0">
            <a:spAutoFit/>
          </a:bodyPr>
          <a:lstStyle/>
          <a:p>
            <a:pPr>
              <a:lnSpc>
                <a:spcPct val="150000"/>
              </a:lnSpc>
            </a:pPr>
            <a:r>
              <a:rPr lang="en-US" altLang="ja-JP" sz="1200" b="1" dirty="0">
                <a:latin typeface="+mn-ea"/>
              </a:rPr>
              <a:t>P6</a:t>
            </a:r>
          </a:p>
        </p:txBody>
      </p:sp>
      <p:sp>
        <p:nvSpPr>
          <p:cNvPr id="67" name="テキスト ボックス 66">
            <a:extLst>
              <a:ext uri="{FF2B5EF4-FFF2-40B4-BE49-F238E27FC236}">
                <a16:creationId xmlns:a16="http://schemas.microsoft.com/office/drawing/2014/main" id="{32076284-121F-5D4D-A4B0-FD241A013125}"/>
              </a:ext>
            </a:extLst>
          </p:cNvPr>
          <p:cNvSpPr txBox="1"/>
          <p:nvPr/>
        </p:nvSpPr>
        <p:spPr>
          <a:xfrm>
            <a:off x="3711149" y="3843678"/>
            <a:ext cx="502996" cy="346249"/>
          </a:xfrm>
          <a:prstGeom prst="rect">
            <a:avLst/>
          </a:prstGeom>
          <a:noFill/>
        </p:spPr>
        <p:txBody>
          <a:bodyPr wrap="square" rtlCol="0">
            <a:spAutoFit/>
          </a:bodyPr>
          <a:lstStyle/>
          <a:p>
            <a:pPr>
              <a:lnSpc>
                <a:spcPct val="150000"/>
              </a:lnSpc>
            </a:pPr>
            <a:r>
              <a:rPr lang="en-US" altLang="ja-JP" sz="1200" b="1" dirty="0">
                <a:latin typeface="+mn-ea"/>
              </a:rPr>
              <a:t>P7</a:t>
            </a:r>
          </a:p>
        </p:txBody>
      </p:sp>
      <p:sp>
        <p:nvSpPr>
          <p:cNvPr id="68" name="テキスト ボックス 67">
            <a:extLst>
              <a:ext uri="{FF2B5EF4-FFF2-40B4-BE49-F238E27FC236}">
                <a16:creationId xmlns:a16="http://schemas.microsoft.com/office/drawing/2014/main" id="{39442AFF-79C1-0D42-A2A4-8742402189FB}"/>
              </a:ext>
            </a:extLst>
          </p:cNvPr>
          <p:cNvSpPr txBox="1"/>
          <p:nvPr/>
        </p:nvSpPr>
        <p:spPr>
          <a:xfrm>
            <a:off x="3711149" y="5348686"/>
            <a:ext cx="502996" cy="346249"/>
          </a:xfrm>
          <a:prstGeom prst="rect">
            <a:avLst/>
          </a:prstGeom>
          <a:noFill/>
        </p:spPr>
        <p:txBody>
          <a:bodyPr wrap="square" rtlCol="0">
            <a:spAutoFit/>
          </a:bodyPr>
          <a:lstStyle/>
          <a:p>
            <a:pPr>
              <a:lnSpc>
                <a:spcPct val="150000"/>
              </a:lnSpc>
            </a:pPr>
            <a:r>
              <a:rPr lang="en-US" altLang="ja-JP" sz="1200" b="1" dirty="0">
                <a:latin typeface="+mn-ea"/>
              </a:rPr>
              <a:t>P10</a:t>
            </a:r>
          </a:p>
        </p:txBody>
      </p:sp>
      <p:sp>
        <p:nvSpPr>
          <p:cNvPr id="69" name="テキスト ボックス 68">
            <a:extLst>
              <a:ext uri="{FF2B5EF4-FFF2-40B4-BE49-F238E27FC236}">
                <a16:creationId xmlns:a16="http://schemas.microsoft.com/office/drawing/2014/main" id="{BE13D792-E416-6641-B1F9-31DBCA4BBFF8}"/>
              </a:ext>
            </a:extLst>
          </p:cNvPr>
          <p:cNvSpPr txBox="1"/>
          <p:nvPr/>
        </p:nvSpPr>
        <p:spPr>
          <a:xfrm>
            <a:off x="1566765" y="5348687"/>
            <a:ext cx="2055701" cy="346249"/>
          </a:xfrm>
          <a:prstGeom prst="rect">
            <a:avLst/>
          </a:prstGeom>
          <a:noFill/>
        </p:spPr>
        <p:txBody>
          <a:bodyPr wrap="square" rtlCol="0">
            <a:spAutoFit/>
          </a:bodyPr>
          <a:lstStyle/>
          <a:p>
            <a:pPr>
              <a:lnSpc>
                <a:spcPct val="150000"/>
              </a:lnSpc>
            </a:pPr>
            <a:r>
              <a:rPr lang="ja-JP" altLang="en-US" sz="1200" b="1" dirty="0">
                <a:latin typeface="+mn-ea"/>
              </a:rPr>
              <a:t>タイアップ動画</a:t>
            </a:r>
            <a:endParaRPr lang="en-US" altLang="ja-JP" sz="1200" b="1" dirty="0">
              <a:latin typeface="+mn-ea"/>
            </a:endParaRPr>
          </a:p>
        </p:txBody>
      </p:sp>
      <p:sp>
        <p:nvSpPr>
          <p:cNvPr id="70" name="テキスト ボックス 69">
            <a:extLst>
              <a:ext uri="{FF2B5EF4-FFF2-40B4-BE49-F238E27FC236}">
                <a16:creationId xmlns:a16="http://schemas.microsoft.com/office/drawing/2014/main" id="{C1055CBA-2791-A24B-B401-E78C0D0672EF}"/>
              </a:ext>
            </a:extLst>
          </p:cNvPr>
          <p:cNvSpPr txBox="1"/>
          <p:nvPr/>
        </p:nvSpPr>
        <p:spPr>
          <a:xfrm>
            <a:off x="1566765" y="3870490"/>
            <a:ext cx="2338310" cy="346249"/>
          </a:xfrm>
          <a:prstGeom prst="rect">
            <a:avLst/>
          </a:prstGeom>
          <a:noFill/>
        </p:spPr>
        <p:txBody>
          <a:bodyPr wrap="square" rtlCol="0">
            <a:spAutoFit/>
          </a:bodyPr>
          <a:lstStyle/>
          <a:p>
            <a:pPr>
              <a:lnSpc>
                <a:spcPct val="150000"/>
              </a:lnSpc>
            </a:pPr>
            <a:r>
              <a:rPr lang="ja-JP" altLang="en-US" sz="1200" b="1" dirty="0">
                <a:latin typeface="+mn-ea"/>
              </a:rPr>
              <a:t>公認アンバサダー</a:t>
            </a:r>
            <a:endParaRPr lang="en-US" altLang="ja-JP" sz="1200" b="1" dirty="0">
              <a:latin typeface="+mn-ea"/>
            </a:endParaRPr>
          </a:p>
        </p:txBody>
      </p:sp>
      <p:sp>
        <p:nvSpPr>
          <p:cNvPr id="49" name="テキスト ボックス 48">
            <a:extLst>
              <a:ext uri="{FF2B5EF4-FFF2-40B4-BE49-F238E27FC236}">
                <a16:creationId xmlns:a16="http://schemas.microsoft.com/office/drawing/2014/main" id="{8B203F28-762C-4898-9A0C-11030C74D3EE}"/>
              </a:ext>
            </a:extLst>
          </p:cNvPr>
          <p:cNvSpPr txBox="1"/>
          <p:nvPr/>
        </p:nvSpPr>
        <p:spPr>
          <a:xfrm>
            <a:off x="1566765" y="5751918"/>
            <a:ext cx="1909035" cy="346249"/>
          </a:xfrm>
          <a:prstGeom prst="rect">
            <a:avLst/>
          </a:prstGeom>
          <a:noFill/>
        </p:spPr>
        <p:txBody>
          <a:bodyPr wrap="square" rtlCol="0">
            <a:spAutoFit/>
          </a:bodyPr>
          <a:lstStyle/>
          <a:p>
            <a:pPr>
              <a:lnSpc>
                <a:spcPct val="150000"/>
              </a:lnSpc>
            </a:pPr>
            <a:r>
              <a:rPr lang="ja-JP" altLang="en-US" sz="1200" b="1" dirty="0">
                <a:latin typeface="+mn-ea"/>
              </a:rPr>
              <a:t>無料オプション</a:t>
            </a:r>
            <a:endParaRPr lang="en-US" altLang="ja-JP" sz="1200" b="1" dirty="0">
              <a:latin typeface="+mn-ea"/>
            </a:endParaRPr>
          </a:p>
        </p:txBody>
      </p:sp>
      <p:sp>
        <p:nvSpPr>
          <p:cNvPr id="52" name="テキスト ボックス 51">
            <a:extLst>
              <a:ext uri="{FF2B5EF4-FFF2-40B4-BE49-F238E27FC236}">
                <a16:creationId xmlns:a16="http://schemas.microsoft.com/office/drawing/2014/main" id="{A0975202-1299-420A-BCB5-1AC3B5869FC8}"/>
              </a:ext>
            </a:extLst>
          </p:cNvPr>
          <p:cNvSpPr txBox="1"/>
          <p:nvPr/>
        </p:nvSpPr>
        <p:spPr>
          <a:xfrm>
            <a:off x="3711149" y="5728409"/>
            <a:ext cx="565396" cy="346249"/>
          </a:xfrm>
          <a:prstGeom prst="rect">
            <a:avLst/>
          </a:prstGeom>
          <a:noFill/>
        </p:spPr>
        <p:txBody>
          <a:bodyPr wrap="square" rtlCol="0">
            <a:spAutoFit/>
          </a:bodyPr>
          <a:lstStyle/>
          <a:p>
            <a:pPr>
              <a:lnSpc>
                <a:spcPct val="150000"/>
              </a:lnSpc>
            </a:pPr>
            <a:r>
              <a:rPr lang="en-US" altLang="ja-JP" sz="1200" b="1" dirty="0">
                <a:latin typeface="+mn-ea"/>
              </a:rPr>
              <a:t>P11</a:t>
            </a:r>
          </a:p>
        </p:txBody>
      </p:sp>
      <p:sp>
        <p:nvSpPr>
          <p:cNvPr id="55" name="テキスト ボックス 54">
            <a:extLst>
              <a:ext uri="{FF2B5EF4-FFF2-40B4-BE49-F238E27FC236}">
                <a16:creationId xmlns:a16="http://schemas.microsoft.com/office/drawing/2014/main" id="{6D1AB653-6C0B-4D4B-A7F0-7A2719416BCC}"/>
              </a:ext>
            </a:extLst>
          </p:cNvPr>
          <p:cNvSpPr txBox="1"/>
          <p:nvPr/>
        </p:nvSpPr>
        <p:spPr>
          <a:xfrm>
            <a:off x="5158088" y="1817052"/>
            <a:ext cx="1698345" cy="346249"/>
          </a:xfrm>
          <a:prstGeom prst="rect">
            <a:avLst/>
          </a:prstGeom>
          <a:noFill/>
        </p:spPr>
        <p:txBody>
          <a:bodyPr wrap="square" rtlCol="0">
            <a:spAutoFit/>
          </a:bodyPr>
          <a:lstStyle/>
          <a:p>
            <a:pPr>
              <a:lnSpc>
                <a:spcPct val="150000"/>
              </a:lnSpc>
            </a:pPr>
            <a:r>
              <a:rPr lang="ja-JP" altLang="en-US" sz="1200" b="1" dirty="0">
                <a:latin typeface="+mn-ea"/>
              </a:rPr>
              <a:t>活用のポイント</a:t>
            </a:r>
            <a:endParaRPr lang="en-US" altLang="ja-JP" sz="1200" b="1" dirty="0">
              <a:latin typeface="+mn-ea"/>
            </a:endParaRPr>
          </a:p>
        </p:txBody>
      </p:sp>
      <p:sp>
        <p:nvSpPr>
          <p:cNvPr id="61" name="テキスト ボックス 60">
            <a:extLst>
              <a:ext uri="{FF2B5EF4-FFF2-40B4-BE49-F238E27FC236}">
                <a16:creationId xmlns:a16="http://schemas.microsoft.com/office/drawing/2014/main" id="{FD8F9249-6B12-4CA7-AA5A-9620AF41A7C7}"/>
              </a:ext>
            </a:extLst>
          </p:cNvPr>
          <p:cNvSpPr txBox="1"/>
          <p:nvPr/>
        </p:nvSpPr>
        <p:spPr>
          <a:xfrm>
            <a:off x="7407572" y="1763221"/>
            <a:ext cx="502996" cy="346249"/>
          </a:xfrm>
          <a:prstGeom prst="rect">
            <a:avLst/>
          </a:prstGeom>
          <a:noFill/>
        </p:spPr>
        <p:txBody>
          <a:bodyPr wrap="square" rtlCol="0">
            <a:spAutoFit/>
          </a:bodyPr>
          <a:lstStyle/>
          <a:p>
            <a:pPr>
              <a:lnSpc>
                <a:spcPct val="150000"/>
              </a:lnSpc>
            </a:pPr>
            <a:r>
              <a:rPr lang="en-US" altLang="ja-JP" sz="1200" b="1" dirty="0">
                <a:latin typeface="+mn-ea"/>
              </a:rPr>
              <a:t>P12</a:t>
            </a:r>
          </a:p>
        </p:txBody>
      </p:sp>
      <p:sp>
        <p:nvSpPr>
          <p:cNvPr id="63" name="テキスト ボックス 62">
            <a:extLst>
              <a:ext uri="{FF2B5EF4-FFF2-40B4-BE49-F238E27FC236}">
                <a16:creationId xmlns:a16="http://schemas.microsoft.com/office/drawing/2014/main" id="{4B8AAA16-B49A-45E0-BC68-663406631273}"/>
              </a:ext>
            </a:extLst>
          </p:cNvPr>
          <p:cNvSpPr txBox="1"/>
          <p:nvPr/>
        </p:nvSpPr>
        <p:spPr>
          <a:xfrm>
            <a:off x="7400964" y="4316061"/>
            <a:ext cx="502996" cy="346249"/>
          </a:xfrm>
          <a:prstGeom prst="rect">
            <a:avLst/>
          </a:prstGeom>
          <a:noFill/>
        </p:spPr>
        <p:txBody>
          <a:bodyPr wrap="square" rtlCol="0">
            <a:spAutoFit/>
          </a:bodyPr>
          <a:lstStyle/>
          <a:p>
            <a:pPr>
              <a:lnSpc>
                <a:spcPct val="150000"/>
              </a:lnSpc>
            </a:pPr>
            <a:r>
              <a:rPr lang="en-US" altLang="ja-JP" sz="1200" b="1" dirty="0">
                <a:latin typeface="+mn-ea"/>
              </a:rPr>
              <a:t>P18</a:t>
            </a:r>
          </a:p>
        </p:txBody>
      </p:sp>
      <p:pic>
        <p:nvPicPr>
          <p:cNvPr id="62" name="Picture 2" descr="C:\Users\12342M\Desktop\案件2017.7月～\JTBパブリッシング\ロゴデータ0902\RGB\png\align_left.png">
            <a:extLst>
              <a:ext uri="{FF2B5EF4-FFF2-40B4-BE49-F238E27FC236}">
                <a16:creationId xmlns:a16="http://schemas.microsoft.com/office/drawing/2014/main" id="{91D41868-E8C4-4FBA-98C8-6B67A0F0CF3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47375" y="987125"/>
            <a:ext cx="364032" cy="31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69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05037707-B113-4350-9845-D415563A393C}"/>
              </a:ext>
            </a:extLst>
          </p:cNvPr>
          <p:cNvSpPr>
            <a:spLocks noChangeArrowheads="1"/>
          </p:cNvSpPr>
          <p:nvPr/>
        </p:nvSpPr>
        <p:spPr bwMode="auto">
          <a:xfrm>
            <a:off x="4532165" y="1337560"/>
            <a:ext cx="4312944" cy="4880440"/>
          </a:xfrm>
          <a:prstGeom prst="rect">
            <a:avLst/>
          </a:prstGeom>
          <a:noFill/>
          <a:ln w="9525" algn="ctr">
            <a:noFill/>
            <a:miter lim="800000"/>
            <a:headEnd/>
            <a:tailEnd/>
          </a:ln>
        </p:spPr>
        <p:txBody>
          <a:bodyPr wrap="square" lIns="90000" tIns="46800" rIns="90000" bIns="46800" anchor="t">
            <a:spAutoFit/>
          </a:bodyPr>
          <a:lstStyle/>
          <a:p>
            <a:pPr eaLnBrk="0" hangingPunct="0">
              <a:lnSpc>
                <a:spcPct val="150000"/>
              </a:lnSpc>
            </a:pPr>
            <a:r>
              <a:rPr lang="en-US" altLang="ja-JP" sz="800" b="1" u="sng" dirty="0">
                <a:latin typeface="+mn-ea"/>
                <a:cs typeface="Times New Roman" charset="0"/>
              </a:rPr>
              <a:t>3</a:t>
            </a:r>
            <a:r>
              <a:rPr lang="ja-JP" altLang="en-US" sz="800" b="1" u="sng" dirty="0">
                <a:latin typeface="+mn-ea"/>
                <a:cs typeface="Times New Roman" charset="0"/>
              </a:rPr>
              <a:t>．広告掲載基準</a:t>
            </a:r>
          </a:p>
          <a:p>
            <a:pPr marL="228600" indent="-228600" eaLnBrk="0" hangingPunct="0">
              <a:lnSpc>
                <a:spcPct val="150000"/>
              </a:lnSpc>
              <a:buFont typeface="+mj-ea"/>
              <a:buAutoNum type="circleNumDbPlain"/>
            </a:pPr>
            <a:r>
              <a:rPr lang="ja-JP" altLang="en-US" sz="800" dirty="0">
                <a:latin typeface="+mn-ea"/>
                <a:cs typeface="Times New Roman" charset="0"/>
              </a:rPr>
              <a:t>弊社サイトでは以下の内容・表現の広告をお受けすることができません。</a:t>
            </a:r>
          </a:p>
          <a:p>
            <a:pPr marL="252000" eaLnBrk="0" hangingPunct="0">
              <a:lnSpc>
                <a:spcPct val="150000"/>
              </a:lnSpc>
              <a:buFont typeface="Arial" pitchFamily="34" charset="0"/>
              <a:buChar char="•"/>
            </a:pPr>
            <a:r>
              <a:rPr lang="ja-JP" altLang="en-US" sz="800" dirty="0">
                <a:latin typeface="+mn-ea"/>
                <a:cs typeface="Times New Roman" charset="0"/>
              </a:rPr>
              <a:t>日本国内の法令・法規、国際条約に反するもの。</a:t>
            </a:r>
          </a:p>
          <a:p>
            <a:pPr marL="252000" eaLnBrk="0" hangingPunct="0">
              <a:lnSpc>
                <a:spcPct val="150000"/>
              </a:lnSpc>
              <a:buFont typeface="Arial" pitchFamily="34" charset="0"/>
              <a:buChar char="•"/>
            </a:pPr>
            <a:r>
              <a:rPr lang="ja-JP" altLang="en-US" sz="800" dirty="0">
                <a:latin typeface="+mn-ea"/>
                <a:cs typeface="Times New Roman" charset="0"/>
              </a:rPr>
              <a:t>公序良俗に反するものと弊社が判断するもの。</a:t>
            </a:r>
          </a:p>
          <a:p>
            <a:pPr marL="252000" eaLnBrk="0" hangingPunct="0">
              <a:lnSpc>
                <a:spcPct val="150000"/>
              </a:lnSpc>
              <a:buFont typeface="Arial" pitchFamily="34" charset="0"/>
              <a:buChar char="•"/>
            </a:pPr>
            <a:r>
              <a:rPr lang="ja-JP" altLang="en-US" sz="800" dirty="0">
                <a:latin typeface="+mn-ea"/>
                <a:cs typeface="Times New Roman" charset="0"/>
              </a:rPr>
              <a:t>特定の政党、宗教団体等にかかわる勧誘、斡旋、募集等。</a:t>
            </a:r>
          </a:p>
          <a:p>
            <a:pPr marL="252000" eaLnBrk="0" hangingPunct="0">
              <a:lnSpc>
                <a:spcPct val="150000"/>
              </a:lnSpc>
              <a:buFont typeface="Arial" pitchFamily="34" charset="0"/>
              <a:buChar char="•"/>
            </a:pPr>
            <a:r>
              <a:rPr lang="ja-JP" altLang="en-US" sz="800" dirty="0">
                <a:latin typeface="+mn-ea"/>
                <a:cs typeface="Times New Roman" charset="0"/>
              </a:rPr>
              <a:t>利殖を目的とした各種投資及び投資サービスの勧誘、斡旋、募集等。</a:t>
            </a:r>
          </a:p>
          <a:p>
            <a:pPr marL="252000" eaLnBrk="0" hangingPunct="0">
              <a:lnSpc>
                <a:spcPct val="150000"/>
              </a:lnSpc>
              <a:buFont typeface="Arial" pitchFamily="34" charset="0"/>
              <a:buChar char="•"/>
            </a:pPr>
            <a:r>
              <a:rPr lang="ja-JP" altLang="en-US" sz="800" dirty="0">
                <a:latin typeface="+mn-ea"/>
                <a:cs typeface="Times New Roman" charset="0"/>
              </a:rPr>
              <a:t>貸金業（ただし各都道府県の貸金業協会、または全国信販協会に加入している事業者様は掲載可と判断する場合もあります）。</a:t>
            </a:r>
          </a:p>
          <a:p>
            <a:pPr marL="252000" eaLnBrk="0" hangingPunct="0">
              <a:lnSpc>
                <a:spcPct val="150000"/>
              </a:lnSpc>
              <a:buFont typeface="Arial" pitchFamily="34" charset="0"/>
              <a:buChar char="•"/>
            </a:pPr>
            <a:r>
              <a:rPr lang="ja-JP" altLang="en-US" sz="800" dirty="0">
                <a:latin typeface="+mn-ea"/>
                <a:cs typeface="Times New Roman" charset="0"/>
              </a:rPr>
              <a:t>ギャンブル、もしくはギャンブルに類すると弊社が判断するもの（ただし原稿内容により掲載可と判断する場合もあります）。</a:t>
            </a:r>
          </a:p>
          <a:p>
            <a:pPr marL="252000" eaLnBrk="0" hangingPunct="0">
              <a:lnSpc>
                <a:spcPct val="150000"/>
              </a:lnSpc>
              <a:buFont typeface="Arial" pitchFamily="34" charset="0"/>
              <a:buChar char="•"/>
            </a:pPr>
            <a:r>
              <a:rPr lang="ja-JP" altLang="en-US" sz="800" dirty="0">
                <a:latin typeface="+mn-ea"/>
                <a:cs typeface="Times New Roman" charset="0"/>
              </a:rPr>
              <a:t>各種学校、タレント事務所、劇団等（ただし事業者様の所在・連絡先・事業内容・監督機関への届出状況等について事前にご提出いただき、その内容によって掲載可と判断する場合もあります。また、広告内容が募集告知である場合は、各種募集要項及び受験並びに合格後に必要な全費用の明示が必須となります）。</a:t>
            </a:r>
          </a:p>
          <a:p>
            <a:pPr marL="252000" eaLnBrk="0" hangingPunct="0">
              <a:lnSpc>
                <a:spcPct val="150000"/>
              </a:lnSpc>
              <a:buFont typeface="Arial" pitchFamily="34" charset="0"/>
              <a:buChar char="•"/>
            </a:pPr>
            <a:r>
              <a:rPr lang="ja-JP" altLang="en-US" sz="800" dirty="0">
                <a:latin typeface="+mn-ea"/>
                <a:cs typeface="Times New Roman" charset="0"/>
              </a:rPr>
              <a:t>出会い系サイトやアダルトサイト、各種風俗営業とそれに関連する商品、サービスなど。</a:t>
            </a:r>
          </a:p>
          <a:p>
            <a:pPr marL="252000" eaLnBrk="0" hangingPunct="0">
              <a:lnSpc>
                <a:spcPct val="150000"/>
              </a:lnSpc>
              <a:buFont typeface="Arial" pitchFamily="34" charset="0"/>
              <a:buChar char="•"/>
            </a:pPr>
            <a:r>
              <a:rPr lang="ja-JP" altLang="en-US" sz="800" dirty="0">
                <a:latin typeface="+mn-ea"/>
                <a:cs typeface="Times New Roman" charset="0"/>
              </a:rPr>
              <a:t>弁護士事務所・司法書士事務所。</a:t>
            </a:r>
            <a:endParaRPr lang="en-US" altLang="ja-JP" sz="800" dirty="0">
              <a:latin typeface="+mn-ea"/>
              <a:cs typeface="Times New Roman" charset="0"/>
            </a:endParaRPr>
          </a:p>
          <a:p>
            <a:pPr marL="252000" eaLnBrk="0" hangingPunct="0">
              <a:lnSpc>
                <a:spcPct val="150000"/>
              </a:lnSpc>
              <a:buFont typeface="Arial" pitchFamily="34" charset="0"/>
              <a:buChar char="•"/>
            </a:pPr>
            <a:r>
              <a:rPr lang="ja-JP" altLang="en-US" sz="800" dirty="0">
                <a:latin typeface="+mn-ea"/>
                <a:cs typeface="Times New Roman" charset="0"/>
              </a:rPr>
              <a:t>違法な営業活動を行っている事業者</a:t>
            </a:r>
            <a:endParaRPr lang="en-US" altLang="ja-JP" sz="800" dirty="0">
              <a:latin typeface="+mn-ea"/>
              <a:cs typeface="Times New Roman" charset="0"/>
            </a:endParaRPr>
          </a:p>
          <a:p>
            <a:pPr marL="252000" eaLnBrk="0" hangingPunct="0">
              <a:lnSpc>
                <a:spcPct val="150000"/>
              </a:lnSpc>
              <a:buFont typeface="Arial" pitchFamily="34" charset="0"/>
              <a:buChar char="•"/>
            </a:pPr>
            <a:r>
              <a:rPr lang="en-US" altLang="ja-JP" sz="800" dirty="0">
                <a:latin typeface="+mn-ea"/>
              </a:rPr>
              <a:t> </a:t>
            </a:r>
            <a:r>
              <a:rPr lang="ja-JP" altLang="en-US" sz="800" dirty="0">
                <a:latin typeface="+mn-ea"/>
              </a:rPr>
              <a:t>氏名、写真、談話および商標、著作物などを無断で利用した広告</a:t>
            </a:r>
            <a:endParaRPr lang="en-US" altLang="ja-JP" sz="800" dirty="0">
              <a:latin typeface="+mn-ea"/>
            </a:endParaRPr>
          </a:p>
          <a:p>
            <a:pPr marL="252000" eaLnBrk="0" hangingPunct="0">
              <a:lnSpc>
                <a:spcPct val="150000"/>
              </a:lnSpc>
              <a:buFont typeface="Arial" pitchFamily="34" charset="0"/>
              <a:buChar char="•"/>
            </a:pPr>
            <a:r>
              <a:rPr lang="en-US" altLang="ja-JP" sz="800" dirty="0">
                <a:latin typeface="+mn-ea"/>
              </a:rPr>
              <a:t> </a:t>
            </a:r>
            <a:r>
              <a:rPr lang="ja-JP" altLang="en-US" sz="800" dirty="0">
                <a:latin typeface="+mn-ea"/>
              </a:rPr>
              <a:t>内外の国家、民族などの尊厳を傷つけるおそれのある広告</a:t>
            </a:r>
          </a:p>
          <a:p>
            <a:pPr marL="252000" eaLnBrk="0" hangingPunct="0">
              <a:lnSpc>
                <a:spcPct val="150000"/>
              </a:lnSpc>
              <a:buFont typeface="Arial" pitchFamily="34" charset="0"/>
              <a:buChar char="•"/>
            </a:pPr>
            <a:r>
              <a:rPr lang="ja-JP" altLang="en-US" sz="800" dirty="0">
                <a:latin typeface="+mn-ea"/>
                <a:cs typeface="Times New Roman" charset="0"/>
              </a:rPr>
              <a:t>弊社サイトに掲載する広告として相応しくないと弊社が判断する商品・サービスの広告。</a:t>
            </a:r>
            <a:endParaRPr lang="en-US" altLang="ja-JP" sz="800" dirty="0">
              <a:latin typeface="+mn-ea"/>
              <a:cs typeface="Times New Roman" charset="0"/>
            </a:endParaRPr>
          </a:p>
          <a:p>
            <a:pPr marL="252000" eaLnBrk="0" hangingPunct="0">
              <a:lnSpc>
                <a:spcPct val="150000"/>
              </a:lnSpc>
              <a:buFont typeface="Arial" pitchFamily="34" charset="0"/>
              <a:buChar char="•"/>
            </a:pPr>
            <a:r>
              <a:rPr lang="ja-JP" altLang="en-US" sz="800" dirty="0">
                <a:latin typeface="+mn-ea"/>
              </a:rPr>
              <a:t>なお、広告掲載の可否の決定権は弊社が有しています。掲載を承認もしくは拒否した広告について、弊社はその理由を説明する義務を負いません。</a:t>
            </a:r>
            <a:endParaRPr lang="en-US" altLang="ja-JP" sz="800" dirty="0">
              <a:latin typeface="+mn-ea"/>
            </a:endParaRPr>
          </a:p>
          <a:p>
            <a:pPr>
              <a:lnSpc>
                <a:spcPct val="150000"/>
              </a:lnSpc>
              <a:spcBef>
                <a:spcPct val="0"/>
              </a:spcBef>
            </a:pPr>
            <a:r>
              <a:rPr lang="ja-JP" altLang="en-US" sz="800" dirty="0">
                <a:latin typeface="+mn-ea"/>
              </a:rPr>
              <a:t>　　　申し込み、掲載された広告の責任はすべて広告主が負うものとします。</a:t>
            </a:r>
            <a:endParaRPr lang="en-US" altLang="ja-JP" sz="800" dirty="0">
              <a:latin typeface="+mn-ea"/>
            </a:endParaRPr>
          </a:p>
        </p:txBody>
      </p:sp>
      <p:sp>
        <p:nvSpPr>
          <p:cNvPr id="5" name="テキスト ボックス 4">
            <a:extLst>
              <a:ext uri="{FF2B5EF4-FFF2-40B4-BE49-F238E27FC236}">
                <a16:creationId xmlns:a16="http://schemas.microsoft.com/office/drawing/2014/main" id="{B3E6F501-36CB-40E5-A51C-68EDC5323CC6}"/>
              </a:ext>
            </a:extLst>
          </p:cNvPr>
          <p:cNvSpPr txBox="1"/>
          <p:nvPr/>
        </p:nvSpPr>
        <p:spPr>
          <a:xfrm>
            <a:off x="438391" y="222610"/>
            <a:ext cx="4312945" cy="276999"/>
          </a:xfrm>
          <a:prstGeom prst="rect">
            <a:avLst/>
          </a:prstGeom>
          <a:noFill/>
        </p:spPr>
        <p:txBody>
          <a:bodyPr wrap="square" lIns="0" tIns="0" rIns="0" bIns="0" rtlCol="0">
            <a:spAutoFit/>
          </a:bodyPr>
          <a:lstStyle/>
          <a:p>
            <a:r>
              <a:rPr kumimoji="1" lang="ja-JP" altLang="en-US" b="1" dirty="0">
                <a:latin typeface="+mj-ea"/>
                <a:ea typeface="+mj-ea"/>
              </a:rPr>
              <a:t>広告掲載規約</a:t>
            </a:r>
          </a:p>
        </p:txBody>
      </p:sp>
      <p:sp>
        <p:nvSpPr>
          <p:cNvPr id="6" name="Rectangle 1">
            <a:extLst>
              <a:ext uri="{FF2B5EF4-FFF2-40B4-BE49-F238E27FC236}">
                <a16:creationId xmlns:a16="http://schemas.microsoft.com/office/drawing/2014/main" id="{B47D931D-7B20-4C56-98A3-4F9B1AE1EEF6}"/>
              </a:ext>
            </a:extLst>
          </p:cNvPr>
          <p:cNvSpPr>
            <a:spLocks noChangeArrowheads="1"/>
          </p:cNvSpPr>
          <p:nvPr/>
        </p:nvSpPr>
        <p:spPr bwMode="auto">
          <a:xfrm>
            <a:off x="179387" y="640000"/>
            <a:ext cx="8705557" cy="448457"/>
          </a:xfrm>
          <a:prstGeom prst="rect">
            <a:avLst/>
          </a:prstGeom>
          <a:noFill/>
          <a:ln w="9525" algn="ctr">
            <a:noFill/>
            <a:miter lim="800000"/>
            <a:headEnd/>
            <a:tailEnd/>
          </a:ln>
        </p:spPr>
        <p:txBody>
          <a:bodyPr wrap="square" lIns="90000" tIns="46800" rIns="90000" bIns="46800" anchor="t">
            <a:spAutoFit/>
          </a:bodyPr>
          <a:lstStyle/>
          <a:p>
            <a:pPr eaLnBrk="0" hangingPunct="0">
              <a:lnSpc>
                <a:spcPct val="150000"/>
              </a:lnSpc>
            </a:pPr>
            <a:r>
              <a:rPr lang="ja-JP" altLang="en-US" sz="800" dirty="0">
                <a:latin typeface="+mn-ea"/>
                <a:cs typeface="Times New Roman" charset="0"/>
              </a:rPr>
              <a:t>株式会社ＪＴＢパブリッシング（以下「弊社」という）が管理・運営する</a:t>
            </a:r>
            <a:r>
              <a:rPr lang="en-US" altLang="ja-JP" sz="800" dirty="0">
                <a:latin typeface="+mn-ea"/>
                <a:cs typeface="Times New Roman" charset="0"/>
              </a:rPr>
              <a:t>Web</a:t>
            </a:r>
            <a:r>
              <a:rPr lang="ja-JP" altLang="en-US" sz="800" dirty="0">
                <a:latin typeface="+mn-ea"/>
                <a:cs typeface="Times New Roman" charset="0"/>
              </a:rPr>
              <a:t>サイト（以下「弊社サイト」という）での広告掲載にあたっては、以下の内容をご確認の上お申し込みいただけますようお願い申し上げます。お申込みをいただいた場合は、本掲載条件を承諾されたものとしてお取り扱いさせていただきます。</a:t>
            </a:r>
          </a:p>
        </p:txBody>
      </p:sp>
      <p:sp>
        <p:nvSpPr>
          <p:cNvPr id="8" name="Rectangle 1">
            <a:extLst>
              <a:ext uri="{FF2B5EF4-FFF2-40B4-BE49-F238E27FC236}">
                <a16:creationId xmlns:a16="http://schemas.microsoft.com/office/drawing/2014/main" id="{4C591B4C-261F-4E1A-B7FB-0A8D29E3E48C}"/>
              </a:ext>
            </a:extLst>
          </p:cNvPr>
          <p:cNvSpPr>
            <a:spLocks noChangeArrowheads="1"/>
          </p:cNvSpPr>
          <p:nvPr/>
        </p:nvSpPr>
        <p:spPr bwMode="auto">
          <a:xfrm>
            <a:off x="259056" y="1088457"/>
            <a:ext cx="4312943" cy="2479782"/>
          </a:xfrm>
          <a:prstGeom prst="rect">
            <a:avLst/>
          </a:prstGeom>
          <a:noFill/>
          <a:ln w="9525" algn="ctr">
            <a:noFill/>
            <a:miter lim="800000"/>
            <a:headEnd/>
            <a:tailEnd/>
          </a:ln>
        </p:spPr>
        <p:txBody>
          <a:bodyPr wrap="square" lIns="90000" tIns="46800" rIns="90000" bIns="46800" anchor="t">
            <a:spAutoFit/>
          </a:bodyPr>
          <a:lstStyle/>
          <a:p>
            <a:pPr eaLnBrk="0" hangingPunct="0">
              <a:lnSpc>
                <a:spcPct val="150000"/>
              </a:lnSpc>
            </a:pPr>
            <a:endParaRPr lang="en-US" altLang="ja-JP" sz="800" dirty="0">
              <a:latin typeface="+mn-ea"/>
              <a:cs typeface="Times New Roman" charset="0"/>
            </a:endParaRPr>
          </a:p>
          <a:p>
            <a:pPr eaLnBrk="0" hangingPunct="0">
              <a:lnSpc>
                <a:spcPct val="150000"/>
              </a:lnSpc>
            </a:pPr>
            <a:r>
              <a:rPr lang="ja-JP" altLang="en-US" sz="800" b="1" u="sng" dirty="0">
                <a:latin typeface="+mn-ea"/>
                <a:cs typeface="Times New Roman" charset="0"/>
              </a:rPr>
              <a:t>１．お申込みにあたって</a:t>
            </a:r>
          </a:p>
          <a:p>
            <a:pPr marL="228600" indent="-228600" eaLnBrk="0" hangingPunct="0">
              <a:lnSpc>
                <a:spcPct val="150000"/>
              </a:lnSpc>
              <a:buFont typeface="+mj-ea"/>
              <a:buAutoNum type="circleNumDbPlain"/>
            </a:pPr>
            <a:r>
              <a:rPr lang="ja-JP" altLang="en-US" sz="800" dirty="0">
                <a:latin typeface="+mn-ea"/>
                <a:cs typeface="Times New Roman" charset="0"/>
              </a:rPr>
              <a:t>お申込みの前に必ず空き状況をご確認ください。</a:t>
            </a:r>
          </a:p>
          <a:p>
            <a:pPr marL="228600" indent="-228600" eaLnBrk="0" hangingPunct="0">
              <a:lnSpc>
                <a:spcPct val="150000"/>
              </a:lnSpc>
              <a:buFont typeface="+mj-ea"/>
              <a:buAutoNum type="circleNumDbPlain"/>
            </a:pPr>
            <a:r>
              <a:rPr lang="ja-JP" altLang="en-US" sz="800" dirty="0">
                <a:latin typeface="+mn-ea"/>
                <a:cs typeface="Times New Roman" charset="0"/>
              </a:rPr>
              <a:t>お申込みにあたっては広告申込書を頂戴致します。広告申込書を頂戴した後のキャンセルはお受けできません（広告申込書に基づく金額をご請求致します）。</a:t>
            </a:r>
          </a:p>
          <a:p>
            <a:pPr marL="228600" indent="-228600" eaLnBrk="0" hangingPunct="0">
              <a:lnSpc>
                <a:spcPct val="150000"/>
              </a:lnSpc>
              <a:buFont typeface="+mj-ea"/>
              <a:buAutoNum type="circleNumDbPlain"/>
            </a:pPr>
            <a:r>
              <a:rPr lang="ja-JP" altLang="en-US" sz="800" dirty="0">
                <a:latin typeface="+mn-ea"/>
                <a:cs typeface="Times New Roman" charset="0"/>
              </a:rPr>
              <a:t>広告主様の競合社等に関わる掲載調整は致しません。</a:t>
            </a:r>
          </a:p>
          <a:p>
            <a:pPr marL="228600" indent="-228600" eaLnBrk="0" hangingPunct="0">
              <a:lnSpc>
                <a:spcPct val="150000"/>
              </a:lnSpc>
              <a:buFont typeface="+mj-ea"/>
              <a:buAutoNum type="circleNumDbPlain"/>
            </a:pPr>
            <a:r>
              <a:rPr lang="ja-JP" altLang="en-US" sz="800" dirty="0">
                <a:latin typeface="+mn-ea"/>
                <a:cs typeface="Times New Roman" charset="0"/>
              </a:rPr>
              <a:t>媒体資料等で弊社が提示している広告料金・制作費は消費税別の金額です。なお、広告料金・制作費は弊社の都合により変更する場合がございますので、広告お申し込み時にご確認ください。</a:t>
            </a:r>
            <a:endParaRPr lang="en-US" altLang="ja-JP" sz="800" dirty="0">
              <a:latin typeface="+mn-ea"/>
              <a:cs typeface="Times New Roman" charset="0"/>
            </a:endParaRPr>
          </a:p>
          <a:p>
            <a:pPr marL="228600" indent="-228600" eaLnBrk="0" hangingPunct="0">
              <a:lnSpc>
                <a:spcPct val="150000"/>
              </a:lnSpc>
              <a:buFont typeface="+mj-ea"/>
              <a:buAutoNum type="circleNumDbPlain"/>
            </a:pPr>
            <a:r>
              <a:rPr lang="ja-JP" altLang="en-US" sz="800" dirty="0">
                <a:latin typeface="+mn-ea"/>
                <a:cs typeface="Times New Roman" charset="0"/>
              </a:rPr>
              <a:t>完全データでの入稿の場合、楽曲の許諾申請や使用料、出演者の権利処理等は弊社で行えません。万が一、権利処理に不備があり、第三者の権利を侵害してしまった場合、損害賠償等何らかの請求が生じたとしても弊社は責任を負いかねますのでご了承ください。</a:t>
            </a:r>
            <a:endParaRPr lang="en-US" altLang="ja-JP" sz="800" dirty="0">
              <a:latin typeface="+mn-ea"/>
            </a:endParaRPr>
          </a:p>
        </p:txBody>
      </p:sp>
      <p:sp>
        <p:nvSpPr>
          <p:cNvPr id="9" name="Rectangle 1">
            <a:extLst>
              <a:ext uri="{FF2B5EF4-FFF2-40B4-BE49-F238E27FC236}">
                <a16:creationId xmlns:a16="http://schemas.microsoft.com/office/drawing/2014/main" id="{A7F4E0C4-5B55-4442-9B2C-F697E9AF0920}"/>
              </a:ext>
            </a:extLst>
          </p:cNvPr>
          <p:cNvSpPr>
            <a:spLocks noChangeArrowheads="1"/>
          </p:cNvSpPr>
          <p:nvPr/>
        </p:nvSpPr>
        <p:spPr bwMode="auto">
          <a:xfrm>
            <a:off x="219221" y="3660060"/>
            <a:ext cx="4312944" cy="2295116"/>
          </a:xfrm>
          <a:prstGeom prst="rect">
            <a:avLst/>
          </a:prstGeom>
          <a:noFill/>
          <a:ln w="9525" algn="ctr">
            <a:noFill/>
            <a:miter lim="800000"/>
            <a:headEnd/>
            <a:tailEnd/>
          </a:ln>
        </p:spPr>
        <p:txBody>
          <a:bodyPr wrap="square" lIns="90000" tIns="46800" rIns="90000" bIns="46800" anchor="t">
            <a:spAutoFit/>
          </a:bodyPr>
          <a:lstStyle/>
          <a:p>
            <a:pPr eaLnBrk="0" hangingPunct="0">
              <a:lnSpc>
                <a:spcPct val="150000"/>
              </a:lnSpc>
            </a:pPr>
            <a:r>
              <a:rPr lang="en-US" altLang="ja-JP" sz="800" b="1" u="sng" dirty="0">
                <a:cs typeface="Times New Roman" charset="0"/>
              </a:rPr>
              <a:t>2</a:t>
            </a:r>
            <a:r>
              <a:rPr lang="ja-JP" altLang="en-US" sz="800" b="1" u="sng" dirty="0">
                <a:cs typeface="Times New Roman" charset="0"/>
              </a:rPr>
              <a:t>．広告表現の制限</a:t>
            </a:r>
          </a:p>
          <a:p>
            <a:pPr marL="228600" indent="-228600" eaLnBrk="0" hangingPunct="0">
              <a:lnSpc>
                <a:spcPct val="150000"/>
              </a:lnSpc>
              <a:buFont typeface="+mj-ea"/>
              <a:buAutoNum type="circleNumDbPlain"/>
            </a:pPr>
            <a:r>
              <a:rPr lang="ja-JP" altLang="en-US" sz="800" dirty="0">
                <a:cs typeface="Times New Roman" charset="0"/>
              </a:rPr>
              <a:t>弊社サイトでは以下の</a:t>
            </a:r>
            <a:r>
              <a:rPr lang="ja-JP" altLang="en-US" sz="800" dirty="0"/>
              <a:t>表現を含んだ広告の掲載はお断りします。なお、これ以外にもユーザーからのクレームが懸念される場合は掲載をお断りすることや、広告表現の修正をお願いする場合がございます。</a:t>
            </a:r>
          </a:p>
          <a:p>
            <a:pPr>
              <a:lnSpc>
                <a:spcPct val="150000"/>
              </a:lnSpc>
              <a:spcBef>
                <a:spcPct val="0"/>
              </a:spcBef>
            </a:pPr>
            <a:r>
              <a:rPr lang="ja-JP" altLang="en-US" sz="800" dirty="0"/>
              <a:t>　　　</a:t>
            </a:r>
            <a:r>
              <a:rPr lang="en-US" altLang="ja-JP" sz="800" dirty="0"/>
              <a:t>- </a:t>
            </a:r>
            <a:r>
              <a:rPr lang="ja-JP" altLang="en-US" sz="800" dirty="0"/>
              <a:t>ユーザーに不快感を抱かせる広告表現</a:t>
            </a:r>
          </a:p>
          <a:p>
            <a:pPr>
              <a:lnSpc>
                <a:spcPct val="150000"/>
              </a:lnSpc>
              <a:spcBef>
                <a:spcPct val="0"/>
              </a:spcBef>
            </a:pPr>
            <a:r>
              <a:rPr lang="ja-JP" altLang="en-US" sz="800" dirty="0"/>
              <a:t>　　　</a:t>
            </a:r>
            <a:r>
              <a:rPr lang="en-US" altLang="ja-JP" sz="800" dirty="0"/>
              <a:t>- 1</a:t>
            </a:r>
            <a:r>
              <a:rPr lang="ja-JP" altLang="en-US" sz="800" dirty="0"/>
              <a:t>秒間に</a:t>
            </a:r>
            <a:r>
              <a:rPr lang="en-US" altLang="ja-JP" sz="800" dirty="0"/>
              <a:t>3</a:t>
            </a:r>
            <a:r>
              <a:rPr lang="ja-JP" altLang="en-US" sz="800" dirty="0"/>
              <a:t>回以上の高速点滅、アニメーションの単純ループ</a:t>
            </a:r>
          </a:p>
          <a:p>
            <a:pPr>
              <a:lnSpc>
                <a:spcPct val="150000"/>
              </a:lnSpc>
              <a:spcBef>
                <a:spcPct val="0"/>
              </a:spcBef>
            </a:pPr>
            <a:r>
              <a:rPr lang="ja-JP" altLang="en-US" sz="800" dirty="0"/>
              <a:t>　　　</a:t>
            </a:r>
            <a:r>
              <a:rPr lang="en-US" altLang="ja-JP" sz="800" dirty="0"/>
              <a:t>- </a:t>
            </a:r>
            <a:r>
              <a:rPr lang="ja-JP" altLang="en-US" sz="800" dirty="0"/>
              <a:t>コントラストの強い画面の反転表示</a:t>
            </a:r>
            <a:endParaRPr lang="en-US" altLang="ja-JP" sz="800" dirty="0"/>
          </a:p>
          <a:p>
            <a:pPr>
              <a:lnSpc>
                <a:spcPct val="150000"/>
              </a:lnSpc>
              <a:spcBef>
                <a:spcPct val="0"/>
              </a:spcBef>
            </a:pPr>
            <a:r>
              <a:rPr lang="ja-JP" altLang="en-US" sz="800" dirty="0"/>
              <a:t>　</a:t>
            </a:r>
          </a:p>
          <a:p>
            <a:pPr>
              <a:lnSpc>
                <a:spcPct val="150000"/>
              </a:lnSpc>
              <a:spcBef>
                <a:spcPct val="0"/>
              </a:spcBef>
            </a:pPr>
            <a:r>
              <a:rPr lang="ja-JP" altLang="en-US" sz="800" dirty="0"/>
              <a:t>　　　</a:t>
            </a:r>
            <a:r>
              <a:rPr lang="en-US" altLang="ja-JP" sz="800" dirty="0"/>
              <a:t>• </a:t>
            </a:r>
            <a:r>
              <a:rPr lang="ja-JP" altLang="en-US" sz="800" dirty="0"/>
              <a:t>アラートマーク、機能しない検索窓などのギミック表現</a:t>
            </a:r>
          </a:p>
          <a:p>
            <a:pPr>
              <a:lnSpc>
                <a:spcPct val="150000"/>
              </a:lnSpc>
              <a:spcBef>
                <a:spcPct val="0"/>
              </a:spcBef>
            </a:pPr>
            <a:r>
              <a:rPr lang="ja-JP" altLang="en-US" sz="800" dirty="0"/>
              <a:t>　　　</a:t>
            </a:r>
            <a:r>
              <a:rPr lang="en-US" altLang="ja-JP" sz="800" dirty="0"/>
              <a:t>• </a:t>
            </a:r>
            <a:r>
              <a:rPr lang="ja-JP" altLang="en-US" sz="800" dirty="0"/>
              <a:t>弊社のコンテンツと混同する可能性がある広告表現</a:t>
            </a:r>
          </a:p>
          <a:p>
            <a:pPr>
              <a:lnSpc>
                <a:spcPct val="150000"/>
              </a:lnSpc>
              <a:spcBef>
                <a:spcPct val="0"/>
              </a:spcBef>
            </a:pPr>
            <a:r>
              <a:rPr lang="ja-JP" altLang="en-US" sz="800" dirty="0"/>
              <a:t>　　　</a:t>
            </a:r>
            <a:r>
              <a:rPr lang="en-US" altLang="ja-JP" sz="800" dirty="0"/>
              <a:t>• </a:t>
            </a:r>
            <a:r>
              <a:rPr lang="ja-JP" altLang="en-US" sz="800" dirty="0"/>
              <a:t>誇大表現のおそれがある広告表現</a:t>
            </a:r>
          </a:p>
          <a:p>
            <a:pPr>
              <a:lnSpc>
                <a:spcPct val="150000"/>
              </a:lnSpc>
              <a:spcBef>
                <a:spcPct val="0"/>
              </a:spcBef>
            </a:pPr>
            <a:r>
              <a:rPr lang="ja-JP" altLang="en-US" sz="800" dirty="0"/>
              <a:t>　　　</a:t>
            </a:r>
            <a:r>
              <a:rPr lang="en-US" altLang="ja-JP" sz="800" dirty="0"/>
              <a:t>• </a:t>
            </a:r>
            <a:r>
              <a:rPr lang="ja-JP" altLang="en-US" sz="800" dirty="0"/>
              <a:t>法律で禁止されている行為を連想させる広告表現</a:t>
            </a:r>
            <a:endParaRPr lang="en-US" altLang="ja-JP" sz="800" dirty="0"/>
          </a:p>
        </p:txBody>
      </p:sp>
      <p:sp>
        <p:nvSpPr>
          <p:cNvPr id="10" name="スライド番号プレースホルダー 12">
            <a:extLst>
              <a:ext uri="{FF2B5EF4-FFF2-40B4-BE49-F238E27FC236}">
                <a16:creationId xmlns:a16="http://schemas.microsoft.com/office/drawing/2014/main" id="{B03E9404-7DB5-4D6E-B0D0-68183E5AAE37}"/>
              </a:ext>
            </a:extLst>
          </p:cNvPr>
          <p:cNvSpPr>
            <a:spLocks noGrp="1"/>
          </p:cNvSpPr>
          <p:nvPr>
            <p:ph type="sldNum" sz="quarter" idx="12"/>
          </p:nvPr>
        </p:nvSpPr>
        <p:spPr>
          <a:xfrm>
            <a:off x="7004526" y="6577291"/>
            <a:ext cx="2057400" cy="297235"/>
          </a:xfrm>
          <a:prstGeom prst="rect">
            <a:avLst/>
          </a:prstGeom>
        </p:spPr>
        <p:txBody>
          <a:bodyPr/>
          <a:lstStyle>
            <a:lvl1pPr algn="r">
              <a:defRPr sz="1400" b="1">
                <a:solidFill>
                  <a:schemeClr val="bg1"/>
                </a:solidFill>
              </a:defRPr>
            </a:lvl1pPr>
          </a:lstStyle>
          <a:p>
            <a:fld id="{9D401335-F730-4287-99F3-CA1058D16EE0}" type="slidenum">
              <a:rPr kumimoji="1" lang="ja-JP" altLang="en-US" dirty="0" smtClean="0">
                <a:solidFill>
                  <a:schemeClr val="tx1">
                    <a:lumMod val="65000"/>
                    <a:lumOff val="35000"/>
                  </a:schemeClr>
                </a:solidFill>
              </a:rPr>
              <a:pPr/>
              <a:t>20</a:t>
            </a:fld>
            <a:endParaRPr kumimoji="1" lang="ja-JP" altLang="en-US" dirty="0">
              <a:solidFill>
                <a:schemeClr val="tx1">
                  <a:lumMod val="65000"/>
                  <a:lumOff val="35000"/>
                </a:schemeClr>
              </a:solidFill>
            </a:endParaRPr>
          </a:p>
        </p:txBody>
      </p:sp>
    </p:spTree>
    <p:extLst>
      <p:ext uri="{BB962C8B-B14F-4D97-AF65-F5344CB8AC3E}">
        <p14:creationId xmlns:p14="http://schemas.microsoft.com/office/powerpoint/2010/main" val="6467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56B35A6-E8C7-4557-892D-63DDAC4A1D66}"/>
              </a:ext>
            </a:extLst>
          </p:cNvPr>
          <p:cNvSpPr>
            <a:spLocks noChangeArrowheads="1"/>
          </p:cNvSpPr>
          <p:nvPr/>
        </p:nvSpPr>
        <p:spPr bwMode="auto">
          <a:xfrm>
            <a:off x="508159" y="881007"/>
            <a:ext cx="8132405" cy="1363772"/>
          </a:xfrm>
          <a:prstGeom prst="rect">
            <a:avLst/>
          </a:prstGeom>
          <a:noFill/>
          <a:ln w="9525" algn="ctr">
            <a:noFill/>
            <a:miter lim="800000"/>
            <a:headEnd/>
            <a:tailEnd/>
          </a:ln>
        </p:spPr>
        <p:txBody>
          <a:bodyPr wrap="square" lIns="90000" tIns="46800" rIns="90000" bIns="46800" anchor="t">
            <a:spAutoFit/>
          </a:bodyPr>
          <a:lstStyle/>
          <a:p>
            <a:pPr eaLnBrk="0" hangingPunct="0">
              <a:lnSpc>
                <a:spcPct val="150000"/>
              </a:lnSpc>
            </a:pPr>
            <a:r>
              <a:rPr lang="en-US" altLang="ja-JP" sz="800" b="1" u="sng" dirty="0">
                <a:cs typeface="Times New Roman" charset="0"/>
              </a:rPr>
              <a:t>4</a:t>
            </a:r>
            <a:r>
              <a:rPr lang="ja-JP" altLang="en-US" sz="800" b="1" u="sng" dirty="0">
                <a:cs typeface="Times New Roman" charset="0"/>
              </a:rPr>
              <a:t>．入稿及び掲載に関して</a:t>
            </a:r>
          </a:p>
          <a:p>
            <a:pPr marL="228600" indent="-228600" eaLnBrk="0" hangingPunct="0">
              <a:lnSpc>
                <a:spcPct val="150000"/>
              </a:lnSpc>
              <a:buFont typeface="+mj-ea"/>
              <a:buAutoNum type="circleNumDbPlain"/>
            </a:pPr>
            <a:r>
              <a:rPr lang="ja-JP" altLang="en-US" sz="800" dirty="0">
                <a:cs typeface="Times New Roman" charset="0"/>
              </a:rPr>
              <a:t>広告主様または広告代理店様には、弊社サイトに掲載する広告及びその広告からのリンク先サイトにおける内容・表現に関して、著作権･意匠権･出版権等の知的財産権、名誉・プライバシー等の人格権、その他第三者の権利を侵害しないことを保証していただきます。</a:t>
            </a:r>
          </a:p>
          <a:p>
            <a:pPr marL="228600" indent="-228600" eaLnBrk="0" hangingPunct="0">
              <a:lnSpc>
                <a:spcPct val="150000"/>
              </a:lnSpc>
              <a:buFont typeface="+mj-ea"/>
              <a:buAutoNum type="circleNumDbPlain"/>
            </a:pPr>
            <a:r>
              <a:rPr lang="ja-JP" altLang="en-US" sz="800" dirty="0">
                <a:cs typeface="Times New Roman" charset="0"/>
              </a:rPr>
              <a:t>弊社は、お申込みいただいた広告の閲覧回数やクリック数について保証は致しません。</a:t>
            </a:r>
            <a:endParaRPr lang="en-US" altLang="ja-JP" sz="800" dirty="0">
              <a:cs typeface="Times New Roman" charset="0"/>
            </a:endParaRPr>
          </a:p>
          <a:p>
            <a:pPr marL="228600" indent="-228600" eaLnBrk="0" hangingPunct="0">
              <a:lnSpc>
                <a:spcPct val="150000"/>
              </a:lnSpc>
              <a:buFont typeface="+mj-ea"/>
              <a:buAutoNum type="circleNumDbPlain"/>
            </a:pPr>
            <a:r>
              <a:rPr lang="ja-JP" altLang="en-US" sz="800" dirty="0">
                <a:cs typeface="Times New Roman" charset="0"/>
              </a:rPr>
              <a:t>ユーザーの通信環境よって、コンテンツがスムーズに再生されない可能性がございます。</a:t>
            </a:r>
            <a:endParaRPr lang="en-US" altLang="ja-JP" sz="800" dirty="0">
              <a:cs typeface="Times New Roman" charset="0"/>
            </a:endParaRPr>
          </a:p>
          <a:p>
            <a:pPr marL="228600" indent="-228600" eaLnBrk="0" hangingPunct="0">
              <a:lnSpc>
                <a:spcPct val="150000"/>
              </a:lnSpc>
              <a:buFont typeface="+mj-ea"/>
              <a:buAutoNum type="circleNumDbPlain"/>
            </a:pPr>
            <a:r>
              <a:rPr lang="ja-JP" altLang="en-US" sz="800" dirty="0">
                <a:cs typeface="Times New Roman" charset="0"/>
              </a:rPr>
              <a:t>弊社サイトに掲載したタイアップコンテンツは、実施事例として媒体資料等でご紹介させていただく場合がございます。あらかじめご了承ください。</a:t>
            </a:r>
          </a:p>
          <a:p>
            <a:pPr marL="228600" indent="-228600" eaLnBrk="0" hangingPunct="0">
              <a:lnSpc>
                <a:spcPct val="150000"/>
              </a:lnSpc>
              <a:buFont typeface="+mj-ea"/>
              <a:buAutoNum type="circleNumDbPlain"/>
            </a:pPr>
            <a:endParaRPr lang="en-US" altLang="ja-JP" sz="800" dirty="0">
              <a:cs typeface="Times New Roman" charset="0"/>
            </a:endParaRPr>
          </a:p>
        </p:txBody>
      </p:sp>
      <p:sp>
        <p:nvSpPr>
          <p:cNvPr id="6" name="テキスト ボックス 5">
            <a:extLst>
              <a:ext uri="{FF2B5EF4-FFF2-40B4-BE49-F238E27FC236}">
                <a16:creationId xmlns:a16="http://schemas.microsoft.com/office/drawing/2014/main" id="{E92A9DA1-B1A2-40FF-99A8-241F15158C71}"/>
              </a:ext>
            </a:extLst>
          </p:cNvPr>
          <p:cNvSpPr txBox="1"/>
          <p:nvPr/>
        </p:nvSpPr>
        <p:spPr>
          <a:xfrm>
            <a:off x="438391" y="222610"/>
            <a:ext cx="4312945" cy="276999"/>
          </a:xfrm>
          <a:prstGeom prst="rect">
            <a:avLst/>
          </a:prstGeom>
          <a:noFill/>
        </p:spPr>
        <p:txBody>
          <a:bodyPr wrap="square" lIns="0" tIns="0" rIns="0" bIns="0" rtlCol="0">
            <a:spAutoFit/>
          </a:bodyPr>
          <a:lstStyle/>
          <a:p>
            <a:r>
              <a:rPr kumimoji="1" lang="ja-JP" altLang="en-US" b="1" dirty="0">
                <a:latin typeface="+mj-ea"/>
                <a:ea typeface="+mj-ea"/>
              </a:rPr>
              <a:t>広告掲載規約</a:t>
            </a:r>
          </a:p>
        </p:txBody>
      </p:sp>
      <p:sp>
        <p:nvSpPr>
          <p:cNvPr id="7" name="Rectangle 1">
            <a:extLst>
              <a:ext uri="{FF2B5EF4-FFF2-40B4-BE49-F238E27FC236}">
                <a16:creationId xmlns:a16="http://schemas.microsoft.com/office/drawing/2014/main" id="{5D0CF894-6DEE-4FC9-8437-0C8A4677592F}"/>
              </a:ext>
            </a:extLst>
          </p:cNvPr>
          <p:cNvSpPr>
            <a:spLocks noChangeArrowheads="1"/>
          </p:cNvSpPr>
          <p:nvPr/>
        </p:nvSpPr>
        <p:spPr bwMode="auto">
          <a:xfrm>
            <a:off x="508159" y="2168668"/>
            <a:ext cx="7957745" cy="3772444"/>
          </a:xfrm>
          <a:prstGeom prst="rect">
            <a:avLst/>
          </a:prstGeom>
          <a:noFill/>
          <a:ln w="9525" algn="ctr">
            <a:noFill/>
            <a:miter lim="800000"/>
            <a:headEnd/>
            <a:tailEnd/>
          </a:ln>
        </p:spPr>
        <p:txBody>
          <a:bodyPr wrap="square" lIns="90000" tIns="46800" rIns="90000" bIns="46800" anchor="t">
            <a:spAutoFit/>
          </a:bodyPr>
          <a:lstStyle/>
          <a:p>
            <a:pPr>
              <a:lnSpc>
                <a:spcPct val="150000"/>
              </a:lnSpc>
            </a:pPr>
            <a:r>
              <a:rPr lang="en-US" altLang="ja-JP" sz="800" b="1" u="sng" dirty="0"/>
              <a:t>5</a:t>
            </a:r>
            <a:r>
              <a:rPr lang="ja-JP" altLang="ja-JP" sz="800" b="1" u="sng" dirty="0"/>
              <a:t>．免責事項</a:t>
            </a:r>
          </a:p>
          <a:p>
            <a:pPr marL="228600" indent="-228600">
              <a:lnSpc>
                <a:spcPct val="150000"/>
              </a:lnSpc>
              <a:buFont typeface="+mj-ea"/>
              <a:buAutoNum type="circleNumDbPlain"/>
            </a:pPr>
            <a:r>
              <a:rPr lang="ja-JP" altLang="ja-JP" sz="800" dirty="0"/>
              <a:t>停電・通信回線の事故・天災などの不可抗力、通信事業者の不履行、インターネットインフラその他サーバー等のシステム上の不具合、緊急メンテナンスの発生、及び一時的なアクセス数の増加に伴う処理負荷の増加によるサーバーの異常やシステム上の不具合等、弊社の責に帰すべき事由以外の原因により広告掲載に不具合が発生した場合は、弊社はその責を一切負わないものとします。</a:t>
            </a:r>
          </a:p>
          <a:p>
            <a:pPr marL="228600" indent="-228600">
              <a:lnSpc>
                <a:spcPct val="150000"/>
              </a:lnSpc>
              <a:buFont typeface="+mj-ea"/>
              <a:buAutoNum type="circleNumDbPlain"/>
            </a:pPr>
            <a:r>
              <a:rPr lang="ja-JP" altLang="ja-JP" sz="800" dirty="0"/>
              <a:t>広告掲載日</a:t>
            </a:r>
            <a:r>
              <a:rPr lang="ja-JP" altLang="en-US" sz="800" dirty="0"/>
              <a:t>や開始時間は弊社任意となります。開始予定時間から</a:t>
            </a:r>
            <a:r>
              <a:rPr lang="en-US" altLang="ja-JP" sz="800" dirty="0"/>
              <a:t>12</a:t>
            </a:r>
            <a:r>
              <a:rPr lang="ja-JP" altLang="en-US" sz="800" dirty="0"/>
              <a:t>時間は掲載調整時間とし、その際の</a:t>
            </a:r>
            <a:r>
              <a:rPr lang="ja-JP" altLang="ja-JP" sz="800" dirty="0"/>
              <a:t>不具合に関しては、弊社はその責を一切負わないものとします。</a:t>
            </a:r>
          </a:p>
          <a:p>
            <a:pPr marL="228600" indent="-228600">
              <a:lnSpc>
                <a:spcPct val="150000"/>
              </a:lnSpc>
              <a:buFont typeface="+mj-ea"/>
              <a:buAutoNum type="circleNumDbPlain"/>
            </a:pPr>
            <a:r>
              <a:rPr lang="ja-JP" altLang="ja-JP" sz="800" dirty="0"/>
              <a:t>お申込みいただいた広告の内容が</a:t>
            </a:r>
            <a:r>
              <a:rPr lang="ja-JP" altLang="en-US" sz="800" dirty="0"/>
              <a:t>「</a:t>
            </a:r>
            <a:r>
              <a:rPr lang="en-US" altLang="ja-JP" sz="800" dirty="0"/>
              <a:t>3</a:t>
            </a:r>
            <a:r>
              <a:rPr lang="ja-JP" altLang="ja-JP" sz="800" dirty="0"/>
              <a:t>．広告掲載基準</a:t>
            </a:r>
            <a:r>
              <a:rPr lang="ja-JP" altLang="en-US" sz="800" dirty="0"/>
              <a:t>」</a:t>
            </a:r>
            <a:r>
              <a:rPr lang="ja-JP" altLang="ja-JP" sz="800" dirty="0"/>
              <a:t>に抵触し、弊社の催告にも関わらず、内容の修正に応じていただけない場合、弊社の判断で当該広告の掲載を中止する場合がございます。その場合、弊社はその責を一切負わないものとします。</a:t>
            </a:r>
          </a:p>
          <a:p>
            <a:pPr marL="228600" indent="-228600">
              <a:lnSpc>
                <a:spcPct val="150000"/>
              </a:lnSpc>
              <a:buFont typeface="+mj-ea"/>
              <a:buAutoNum type="circleNumDbPlain"/>
            </a:pPr>
            <a:r>
              <a:rPr lang="ja-JP" altLang="ja-JP" sz="800" dirty="0"/>
              <a:t>お申込みいただいた広告の掲載中に、その広告からのリンクが無効（デッドリンク）、またはリンク先サイトに不具合が発生した場合、及びリンク先サイトの内容が</a:t>
            </a:r>
            <a:r>
              <a:rPr lang="ja-JP" altLang="en-US" sz="800" dirty="0"/>
              <a:t>「</a:t>
            </a:r>
            <a:r>
              <a:rPr lang="en-US" altLang="ja-JP" sz="800" dirty="0"/>
              <a:t>3</a:t>
            </a:r>
            <a:r>
              <a:rPr lang="ja-JP" altLang="ja-JP" sz="800" dirty="0"/>
              <a:t>．広告掲載基準</a:t>
            </a:r>
            <a:r>
              <a:rPr lang="ja-JP" altLang="en-US" sz="800" dirty="0"/>
              <a:t>」</a:t>
            </a:r>
            <a:r>
              <a:rPr lang="ja-JP" altLang="ja-JP" sz="800" dirty="0"/>
              <a:t>に抵触する場合、弊社は当該広告の掲載を中止する場合がございます。その場合、弊社はその責を一切負わないものとします。</a:t>
            </a:r>
          </a:p>
          <a:p>
            <a:pPr marL="228600" indent="-228600">
              <a:lnSpc>
                <a:spcPct val="150000"/>
              </a:lnSpc>
              <a:buFont typeface="+mj-ea"/>
              <a:buAutoNum type="circleNumDbPlain"/>
            </a:pPr>
            <a:r>
              <a:rPr lang="ja-JP" altLang="en-US" sz="800" dirty="0"/>
              <a:t>広告</a:t>
            </a:r>
            <a:r>
              <a:rPr lang="ja-JP" altLang="ja-JP" sz="800" dirty="0"/>
              <a:t>掲載調整時間終了後、弊社の責に帰す事由により連続して</a:t>
            </a:r>
            <a:r>
              <a:rPr lang="en-US" altLang="ja-JP" sz="800" dirty="0"/>
              <a:t>6</a:t>
            </a:r>
            <a:r>
              <a:rPr lang="ja-JP" altLang="ja-JP" sz="800" dirty="0"/>
              <a:t>時間以上未掲載の状態となった場合、以下の方法により対処致します。</a:t>
            </a:r>
          </a:p>
          <a:p>
            <a:pPr marL="252000">
              <a:lnSpc>
                <a:spcPct val="150000"/>
              </a:lnSpc>
            </a:pPr>
            <a:r>
              <a:rPr lang="ja-JP" altLang="ja-JP" sz="800" dirty="0"/>
              <a:t>・お申込みいただいたスペースと同等のスペースで、未掲載時間の倍の時間の広告掲載</a:t>
            </a:r>
          </a:p>
          <a:p>
            <a:pPr marL="252000">
              <a:lnSpc>
                <a:spcPct val="150000"/>
              </a:lnSpc>
            </a:pPr>
            <a:r>
              <a:rPr lang="ja-JP" altLang="ja-JP" sz="800" dirty="0"/>
              <a:t>・未掲載時間分の広告料金のご返金。</a:t>
            </a:r>
          </a:p>
          <a:p>
            <a:pPr marL="228600" indent="-228600">
              <a:lnSpc>
                <a:spcPct val="150000"/>
              </a:lnSpc>
              <a:buFont typeface="+mj-ea"/>
              <a:buAutoNum type="circleNumDbPlain" startAt="7"/>
            </a:pPr>
            <a:r>
              <a:rPr lang="ja-JP" altLang="ja-JP" sz="800" dirty="0"/>
              <a:t>広告掲載調整時間終了後に弊社の責に帰す事由により発生した不具合について弊社が責を負う場合には、弊社は、その損害の内容によって、広告申込書に記載された広告料金を上限に損害を賠償するものとします。</a:t>
            </a:r>
            <a:endParaRPr lang="en-US" altLang="ja-JP" sz="800" dirty="0"/>
          </a:p>
          <a:p>
            <a:pPr marL="228600" indent="-228600">
              <a:lnSpc>
                <a:spcPct val="150000"/>
              </a:lnSpc>
            </a:pPr>
            <a:r>
              <a:rPr lang="en-US" altLang="ja-JP" sz="800" dirty="0"/>
              <a:t> </a:t>
            </a:r>
            <a:endParaRPr lang="ja-JP" altLang="ja-JP" sz="800" dirty="0"/>
          </a:p>
          <a:p>
            <a:pPr>
              <a:lnSpc>
                <a:spcPct val="150000"/>
              </a:lnSpc>
            </a:pPr>
            <a:r>
              <a:rPr lang="en-US" altLang="ja-JP" sz="800" b="1" u="sng" dirty="0"/>
              <a:t>6</a:t>
            </a:r>
            <a:r>
              <a:rPr lang="ja-JP" altLang="ja-JP" sz="800" b="1" u="sng" dirty="0"/>
              <a:t>．その他</a:t>
            </a:r>
          </a:p>
          <a:p>
            <a:pPr marL="228600" indent="-228600">
              <a:lnSpc>
                <a:spcPct val="150000"/>
              </a:lnSpc>
              <a:buFont typeface="+mj-ea"/>
              <a:buAutoNum type="circleNumDbPlain"/>
            </a:pPr>
            <a:r>
              <a:rPr lang="ja-JP" altLang="ja-JP" sz="800" dirty="0"/>
              <a:t>弊社は、ユーザーが弊社サイトの閲覧のために使用するあらゆる機器・ソフトウエアについて、広告表示の保証をするものではありません。</a:t>
            </a:r>
          </a:p>
          <a:p>
            <a:pPr marL="228600" indent="-228600">
              <a:lnSpc>
                <a:spcPct val="150000"/>
              </a:lnSpc>
              <a:buFont typeface="+mj-ea"/>
              <a:buAutoNum type="circleNumDbPlain"/>
            </a:pPr>
            <a:r>
              <a:rPr lang="ja-JP" altLang="ja-JP" sz="800" dirty="0"/>
              <a:t>弊社サイトにおける全ての広告は広告主様または広告代理店様の責任において行うものであり、情報の完全性・正確性・確実性・有効性をはじめとする、掲載された広告に関わる全ての責任は広告主様または広告代理店様が負うものと致します。</a:t>
            </a:r>
            <a:endParaRPr lang="en-US" altLang="ja-JP" sz="800" dirty="0"/>
          </a:p>
          <a:p>
            <a:pPr marL="228600" indent="-228600">
              <a:lnSpc>
                <a:spcPct val="150000"/>
              </a:lnSpc>
              <a:buFont typeface="+mj-ea"/>
              <a:buAutoNum type="circleNumDbPlain"/>
            </a:pPr>
            <a:r>
              <a:rPr lang="ja-JP" altLang="en-US" sz="800" dirty="0"/>
              <a:t>この資料は最新版の資料がリリースされるまで有効です。</a:t>
            </a:r>
            <a:r>
              <a:rPr lang="en-US" altLang="ja-JP" sz="800" dirty="0"/>
              <a:t> </a:t>
            </a:r>
            <a:r>
              <a:rPr lang="ja-JP" altLang="en-US" sz="800" dirty="0"/>
              <a:t>内容に関しては弊社の都合により変更する場合がございます。</a:t>
            </a:r>
            <a:endParaRPr lang="ja-JP" altLang="ja-JP" sz="800" dirty="0"/>
          </a:p>
        </p:txBody>
      </p:sp>
      <p:sp>
        <p:nvSpPr>
          <p:cNvPr id="8" name="スライド番号プレースホルダー 12">
            <a:extLst>
              <a:ext uri="{FF2B5EF4-FFF2-40B4-BE49-F238E27FC236}">
                <a16:creationId xmlns:a16="http://schemas.microsoft.com/office/drawing/2014/main" id="{92FBBF6A-1097-421A-A31B-457E82E6679F}"/>
              </a:ext>
            </a:extLst>
          </p:cNvPr>
          <p:cNvSpPr>
            <a:spLocks noGrp="1"/>
          </p:cNvSpPr>
          <p:nvPr>
            <p:ph type="sldNum" sz="quarter" idx="12"/>
          </p:nvPr>
        </p:nvSpPr>
        <p:spPr>
          <a:xfrm>
            <a:off x="7004526" y="6577291"/>
            <a:ext cx="2057400" cy="297235"/>
          </a:xfrm>
          <a:prstGeom prst="rect">
            <a:avLst/>
          </a:prstGeom>
        </p:spPr>
        <p:txBody>
          <a:bodyPr/>
          <a:lstStyle>
            <a:lvl1pPr algn="r">
              <a:defRPr sz="1400" b="1">
                <a:solidFill>
                  <a:schemeClr val="bg1"/>
                </a:solidFill>
              </a:defRPr>
            </a:lvl1pPr>
          </a:lstStyle>
          <a:p>
            <a:fld id="{9D401335-F730-4287-99F3-CA1058D16EE0}" type="slidenum">
              <a:rPr kumimoji="1" lang="ja-JP" altLang="en-US" smtClean="0">
                <a:solidFill>
                  <a:schemeClr val="tx1">
                    <a:lumMod val="65000"/>
                    <a:lumOff val="35000"/>
                  </a:schemeClr>
                </a:solidFill>
              </a:rPr>
              <a:pPr/>
              <a:t>21</a:t>
            </a:fld>
            <a:endParaRPr kumimoji="1" lang="ja-JP" altLang="en-US" dirty="0">
              <a:solidFill>
                <a:schemeClr val="tx1">
                  <a:lumMod val="65000"/>
                  <a:lumOff val="35000"/>
                </a:schemeClr>
              </a:solidFill>
            </a:endParaRPr>
          </a:p>
        </p:txBody>
      </p:sp>
    </p:spTree>
    <p:extLst>
      <p:ext uri="{BB962C8B-B14F-4D97-AF65-F5344CB8AC3E}">
        <p14:creationId xmlns:p14="http://schemas.microsoft.com/office/powerpoint/2010/main" val="402465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EBB7CF8-DB70-4862-8415-070821384D2E}"/>
              </a:ext>
            </a:extLst>
          </p:cNvPr>
          <p:cNvSpPr txBox="1"/>
          <p:nvPr/>
        </p:nvSpPr>
        <p:spPr>
          <a:xfrm>
            <a:off x="438391" y="222610"/>
            <a:ext cx="4312945" cy="276999"/>
          </a:xfrm>
          <a:prstGeom prst="rect">
            <a:avLst/>
          </a:prstGeom>
          <a:noFill/>
        </p:spPr>
        <p:txBody>
          <a:bodyPr wrap="square" lIns="0" tIns="0" rIns="0" bIns="0" rtlCol="0">
            <a:spAutoFit/>
          </a:bodyPr>
          <a:lstStyle/>
          <a:p>
            <a:r>
              <a:rPr kumimoji="1" lang="ja-JP" altLang="en-US" b="1" dirty="0">
                <a:latin typeface="+mj-ea"/>
                <a:ea typeface="+mj-ea"/>
              </a:rPr>
              <a:t>サービス 概要</a:t>
            </a:r>
          </a:p>
        </p:txBody>
      </p:sp>
      <p:sp>
        <p:nvSpPr>
          <p:cNvPr id="5" name="テキスト ボックス 4">
            <a:extLst>
              <a:ext uri="{FF2B5EF4-FFF2-40B4-BE49-F238E27FC236}">
                <a16:creationId xmlns:a16="http://schemas.microsoft.com/office/drawing/2014/main" id="{9B374D93-31B6-4ADF-B3FE-4DBEA6438E72}"/>
              </a:ext>
            </a:extLst>
          </p:cNvPr>
          <p:cNvSpPr txBox="1"/>
          <p:nvPr/>
        </p:nvSpPr>
        <p:spPr>
          <a:xfrm>
            <a:off x="657401" y="1865257"/>
            <a:ext cx="5487667" cy="489878"/>
          </a:xfrm>
          <a:prstGeom prst="rect">
            <a:avLst/>
          </a:prstGeom>
          <a:noFill/>
        </p:spPr>
        <p:txBody>
          <a:bodyPr wrap="square" rtlCol="0">
            <a:spAutoFit/>
          </a:bodyPr>
          <a:lstStyle/>
          <a:p>
            <a:pPr lvl="0">
              <a:lnSpc>
                <a:spcPts val="3100"/>
              </a:lnSpc>
            </a:pPr>
            <a:r>
              <a:rPr kumimoji="1" lang="ja-JP" altLang="en-US" sz="2400" b="1" dirty="0">
                <a:solidFill>
                  <a:srgbClr val="FF5E72"/>
                </a:solidFill>
                <a:latin typeface="+mn-ea"/>
              </a:rPr>
              <a:t>旅とおでかけ</a:t>
            </a:r>
            <a:r>
              <a:rPr kumimoji="1" lang="ja-JP" altLang="en-US" sz="2400" b="1">
                <a:solidFill>
                  <a:schemeClr val="tx1">
                    <a:lumMod val="65000"/>
                    <a:lumOff val="35000"/>
                  </a:schemeClr>
                </a:solidFill>
                <a:latin typeface="+mn-ea"/>
              </a:rPr>
              <a:t>の動画投稿サービス</a:t>
            </a:r>
            <a:endParaRPr kumimoji="1" lang="en-US" altLang="ja-JP" sz="2400" b="1" dirty="0">
              <a:solidFill>
                <a:schemeClr val="tx1">
                  <a:lumMod val="65000"/>
                  <a:lumOff val="35000"/>
                </a:schemeClr>
              </a:solidFill>
              <a:latin typeface="+mn-ea"/>
            </a:endParaRPr>
          </a:p>
        </p:txBody>
      </p:sp>
      <p:sp>
        <p:nvSpPr>
          <p:cNvPr id="6" name="二等辺三角形 5">
            <a:extLst>
              <a:ext uri="{FF2B5EF4-FFF2-40B4-BE49-F238E27FC236}">
                <a16:creationId xmlns:a16="http://schemas.microsoft.com/office/drawing/2014/main" id="{20F143C7-F6C1-4689-8C68-88E51B452307}"/>
              </a:ext>
            </a:extLst>
          </p:cNvPr>
          <p:cNvSpPr/>
          <p:nvPr/>
        </p:nvSpPr>
        <p:spPr>
          <a:xfrm rot="5400000">
            <a:off x="554326" y="849411"/>
            <a:ext cx="137634" cy="369503"/>
          </a:xfrm>
          <a:prstGeom prst="triangle">
            <a:avLst/>
          </a:prstGeom>
          <a:solidFill>
            <a:srgbClr val="FFFFFF">
              <a:alpha val="76078"/>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n-ea"/>
            </a:endParaRPr>
          </a:p>
        </p:txBody>
      </p:sp>
      <p:sp>
        <p:nvSpPr>
          <p:cNvPr id="16" name="スライド番号プレースホルダー 12">
            <a:extLst>
              <a:ext uri="{FF2B5EF4-FFF2-40B4-BE49-F238E27FC236}">
                <a16:creationId xmlns:a16="http://schemas.microsoft.com/office/drawing/2014/main" id="{ABF7A42B-D767-46C5-A8C0-4942FBC31B98}"/>
              </a:ext>
            </a:extLst>
          </p:cNvPr>
          <p:cNvSpPr>
            <a:spLocks noGrp="1"/>
          </p:cNvSpPr>
          <p:nvPr>
            <p:ph type="sldNum" sz="quarter" idx="12"/>
          </p:nvPr>
        </p:nvSpPr>
        <p:spPr>
          <a:xfrm>
            <a:off x="7004526" y="6577291"/>
            <a:ext cx="2057400" cy="297235"/>
          </a:xfrm>
          <a:prstGeom prst="rect">
            <a:avLst/>
          </a:prstGeom>
        </p:spPr>
        <p:txBody>
          <a:bodyPr/>
          <a:lstStyle>
            <a:lvl1pPr algn="r">
              <a:defRPr sz="1400" b="1">
                <a:solidFill>
                  <a:schemeClr val="bg1"/>
                </a:solidFill>
              </a:defRPr>
            </a:lvl1pPr>
          </a:lstStyle>
          <a:p>
            <a:fld id="{9D401335-F730-4287-99F3-CA1058D16EE0}" type="slidenum">
              <a:rPr kumimoji="1" lang="ja-JP" altLang="en-US" smtClean="0">
                <a:solidFill>
                  <a:schemeClr val="tx1">
                    <a:lumMod val="65000"/>
                    <a:lumOff val="35000"/>
                  </a:schemeClr>
                </a:solidFill>
              </a:rPr>
              <a:pPr/>
              <a:t>3</a:t>
            </a:fld>
            <a:endParaRPr kumimoji="1" lang="ja-JP" altLang="en-US" dirty="0">
              <a:solidFill>
                <a:schemeClr val="tx1">
                  <a:lumMod val="65000"/>
                  <a:lumOff val="35000"/>
                </a:schemeClr>
              </a:solidFill>
            </a:endParaRPr>
          </a:p>
        </p:txBody>
      </p:sp>
      <p:sp>
        <p:nvSpPr>
          <p:cNvPr id="29" name="正方形/長方形 28">
            <a:extLst>
              <a:ext uri="{FF2B5EF4-FFF2-40B4-BE49-F238E27FC236}">
                <a16:creationId xmlns:a16="http://schemas.microsoft.com/office/drawing/2014/main" id="{9D48FD52-4883-4988-8879-26B2986EA122}"/>
              </a:ext>
            </a:extLst>
          </p:cNvPr>
          <p:cNvSpPr/>
          <p:nvPr/>
        </p:nvSpPr>
        <p:spPr>
          <a:xfrm>
            <a:off x="683347" y="2438456"/>
            <a:ext cx="240428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chemeClr val="tx1">
                    <a:lumMod val="75000"/>
                    <a:lumOff val="25000"/>
                  </a:schemeClr>
                </a:solidFill>
                <a:effectLst/>
                <a:uLnTx/>
                <a:uFillTx/>
                <a:latin typeface="+mn-ea"/>
                <a:cs typeface="Meiryo UI" panose="020B0604030504040204" pitchFamily="50" charset="-128"/>
              </a:rPr>
              <a:t>http://tabinobi.jp</a:t>
            </a:r>
          </a:p>
        </p:txBody>
      </p:sp>
      <p:sp>
        <p:nvSpPr>
          <p:cNvPr id="33" name="テキスト ボックス 32">
            <a:extLst>
              <a:ext uri="{FF2B5EF4-FFF2-40B4-BE49-F238E27FC236}">
                <a16:creationId xmlns:a16="http://schemas.microsoft.com/office/drawing/2014/main" id="{92617A5E-5E91-46C6-9840-009993A940FF}"/>
              </a:ext>
            </a:extLst>
          </p:cNvPr>
          <p:cNvSpPr txBox="1"/>
          <p:nvPr/>
        </p:nvSpPr>
        <p:spPr>
          <a:xfrm>
            <a:off x="666451" y="1405523"/>
            <a:ext cx="4511941" cy="489878"/>
          </a:xfrm>
          <a:prstGeom prst="rect">
            <a:avLst/>
          </a:prstGeom>
          <a:noFill/>
        </p:spPr>
        <p:txBody>
          <a:bodyPr wrap="square" rtlCol="0">
            <a:spAutoFit/>
          </a:bodyPr>
          <a:lstStyle/>
          <a:p>
            <a:pPr lvl="0">
              <a:lnSpc>
                <a:spcPts val="3100"/>
              </a:lnSpc>
            </a:pPr>
            <a:r>
              <a:rPr kumimoji="1" lang="ja-JP" altLang="en-US" sz="2400" b="1">
                <a:solidFill>
                  <a:schemeClr val="tx1">
                    <a:lumMod val="65000"/>
                    <a:lumOff val="35000"/>
                  </a:schemeClr>
                </a:solidFill>
                <a:latin typeface="+mn-ea"/>
              </a:rPr>
              <a:t>旅好き女子の</a:t>
            </a:r>
            <a:r>
              <a:rPr kumimoji="1" lang="ja-JP" altLang="en-US" sz="2400" b="1" dirty="0">
                <a:solidFill>
                  <a:schemeClr val="tx1">
                    <a:lumMod val="65000"/>
                    <a:lumOff val="35000"/>
                  </a:schemeClr>
                </a:solidFill>
                <a:latin typeface="+mn-ea"/>
              </a:rPr>
              <a:t>ための</a:t>
            </a:r>
            <a:endParaRPr kumimoji="1" lang="en-US" altLang="ja-JP" sz="2400" b="1" dirty="0">
              <a:solidFill>
                <a:schemeClr val="tx1">
                  <a:lumMod val="65000"/>
                  <a:lumOff val="35000"/>
                </a:schemeClr>
              </a:solidFill>
              <a:latin typeface="+mn-ea"/>
            </a:endParaRPr>
          </a:p>
        </p:txBody>
      </p:sp>
      <p:sp>
        <p:nvSpPr>
          <p:cNvPr id="2" name="正方形/長方形 1">
            <a:extLst>
              <a:ext uri="{FF2B5EF4-FFF2-40B4-BE49-F238E27FC236}">
                <a16:creationId xmlns:a16="http://schemas.microsoft.com/office/drawing/2014/main" id="{3949065A-6207-FA47-A177-E9E7B77CEB93}"/>
              </a:ext>
            </a:extLst>
          </p:cNvPr>
          <p:cNvSpPr/>
          <p:nvPr/>
        </p:nvSpPr>
        <p:spPr>
          <a:xfrm>
            <a:off x="695382" y="3729051"/>
            <a:ext cx="4363505" cy="2419893"/>
          </a:xfrm>
          <a:prstGeom prst="rect">
            <a:avLst/>
          </a:prstGeom>
        </p:spPr>
        <p:txBody>
          <a:bodyPr wrap="square">
            <a:spAutoFit/>
          </a:bodyPr>
          <a:lstStyle/>
          <a:p>
            <a:pPr fontAlgn="base">
              <a:lnSpc>
                <a:spcPts val="1400"/>
              </a:lnSpc>
            </a:pPr>
            <a:r>
              <a:rPr lang="ja-JP" altLang="ja-JP" sz="1000" dirty="0">
                <a:solidFill>
                  <a:srgbClr val="000000"/>
                </a:solidFill>
                <a:latin typeface="Meiryo UI" panose="020B0604030504040204" pitchFamily="50" charset="-128"/>
                <a:ea typeface="メイリオ" panose="020B0604030504040204" pitchFamily="50" charset="-128"/>
              </a:rPr>
              <a:t>誰でも自分の旅の記録を</a:t>
            </a:r>
            <a:r>
              <a:rPr lang="ja-JP" altLang="en-US" sz="1000" dirty="0">
                <a:solidFill>
                  <a:srgbClr val="000000"/>
                </a:solidFill>
                <a:latin typeface="Meiryo UI" panose="020B0604030504040204" pitchFamily="50" charset="-128"/>
                <a:ea typeface="メイリオ" panose="020B0604030504040204" pitchFamily="50" charset="-128"/>
              </a:rPr>
              <a:t>動画投稿で</a:t>
            </a:r>
            <a:r>
              <a:rPr lang="ja-JP" altLang="ja-JP" sz="1000" dirty="0">
                <a:solidFill>
                  <a:srgbClr val="000000"/>
                </a:solidFill>
                <a:latin typeface="Meiryo UI" panose="020B0604030504040204" pitchFamily="50" charset="-128"/>
                <a:ea typeface="メイリオ" panose="020B0604030504040204" pitchFamily="50" charset="-128"/>
              </a:rPr>
              <a:t>残すことができ</a:t>
            </a:r>
            <a:r>
              <a:rPr lang="ja-JP" altLang="en-US" sz="1000" dirty="0">
                <a:solidFill>
                  <a:srgbClr val="000000"/>
                </a:solidFill>
                <a:latin typeface="Meiryo UI" panose="020B0604030504040204" pitchFamily="50" charset="-128"/>
                <a:ea typeface="メイリオ" panose="020B0604030504040204" pitchFamily="50" charset="-128"/>
              </a:rPr>
              <a:t>、</a:t>
            </a:r>
            <a:r>
              <a:rPr lang="en-US" altLang="ja-JP" sz="1000" dirty="0">
                <a:solidFill>
                  <a:srgbClr val="000000"/>
                </a:solidFill>
                <a:latin typeface="メイリオ" panose="020B0604030504040204" pitchFamily="50" charset="-128"/>
                <a:ea typeface="Meiryo UI" panose="020B0604030504040204" pitchFamily="50" charset="-128"/>
              </a:rPr>
              <a:t>​</a:t>
            </a:r>
          </a:p>
          <a:p>
            <a:pPr fontAlgn="base">
              <a:lnSpc>
                <a:spcPts val="1400"/>
              </a:lnSpc>
            </a:pPr>
            <a:r>
              <a:rPr lang="ja-JP" altLang="en-US" sz="1000" dirty="0">
                <a:solidFill>
                  <a:srgbClr val="000000"/>
                </a:solidFill>
                <a:latin typeface="Meiryo UI" panose="020B0604030504040204" pitchFamily="50" charset="-128"/>
                <a:ea typeface="メイリオ" panose="020B0604030504040204" pitchFamily="50" charset="-128"/>
              </a:rPr>
              <a:t>また、たくさん投稿された</a:t>
            </a:r>
            <a:r>
              <a:rPr lang="ja-JP" altLang="ja-JP" sz="1000" dirty="0">
                <a:solidFill>
                  <a:srgbClr val="000000"/>
                </a:solidFill>
                <a:latin typeface="Meiryo UI" panose="020B0604030504040204" pitchFamily="50" charset="-128"/>
                <a:ea typeface="メイリオ" panose="020B0604030504040204" pitchFamily="50" charset="-128"/>
              </a:rPr>
              <a:t>旅の記録から、</a:t>
            </a:r>
            <a:endParaRPr lang="en-US" altLang="ja-JP" sz="1000" dirty="0">
              <a:solidFill>
                <a:srgbClr val="000000"/>
              </a:solidFill>
              <a:latin typeface="Meiryo UI" panose="020B0604030504040204" pitchFamily="50" charset="-128"/>
              <a:ea typeface="メイリオ" panose="020B0604030504040204" pitchFamily="50" charset="-128"/>
            </a:endParaRPr>
          </a:p>
          <a:p>
            <a:pPr fontAlgn="base">
              <a:lnSpc>
                <a:spcPts val="1400"/>
              </a:lnSpc>
            </a:pPr>
            <a:r>
              <a:rPr lang="ja-JP" altLang="ja-JP" sz="1000" dirty="0">
                <a:solidFill>
                  <a:srgbClr val="000000"/>
                </a:solidFill>
                <a:latin typeface="Meiryo UI" panose="020B0604030504040204" pitchFamily="50" charset="-128"/>
                <a:ea typeface="メイリオ" panose="020B0604030504040204" pitchFamily="50" charset="-128"/>
              </a:rPr>
              <a:t>次のおでかけのテーマを見つけ</a:t>
            </a:r>
            <a:r>
              <a:rPr lang="ja-JP" altLang="en-US" sz="1000" dirty="0">
                <a:solidFill>
                  <a:srgbClr val="000000"/>
                </a:solidFill>
                <a:latin typeface="Meiryo UI" panose="020B0604030504040204" pitchFamily="50" charset="-128"/>
                <a:ea typeface="メイリオ" panose="020B0604030504040204" pitchFamily="50" charset="-128"/>
              </a:rPr>
              <a:t>ることができます。</a:t>
            </a:r>
            <a:endParaRPr lang="en-US" altLang="ja-JP" sz="1000" dirty="0">
              <a:solidFill>
                <a:srgbClr val="000000"/>
              </a:solidFill>
              <a:latin typeface="Meiryo UI" panose="020B0604030504040204" pitchFamily="50" charset="-128"/>
              <a:ea typeface="メイリオ" panose="020B0604030504040204" pitchFamily="50" charset="-128"/>
            </a:endParaRPr>
          </a:p>
          <a:p>
            <a:pPr fontAlgn="base">
              <a:lnSpc>
                <a:spcPts val="1400"/>
              </a:lnSpc>
            </a:pPr>
            <a:endParaRPr lang="en-US" altLang="ja-JP" sz="1000" dirty="0">
              <a:solidFill>
                <a:srgbClr val="000000"/>
              </a:solidFill>
              <a:latin typeface="Meiryo UI" panose="020B0604030504040204" pitchFamily="50" charset="-128"/>
              <a:ea typeface="メイリオ" panose="020B0604030504040204" pitchFamily="50" charset="-128"/>
            </a:endParaRPr>
          </a:p>
          <a:p>
            <a:pPr fontAlgn="base">
              <a:lnSpc>
                <a:spcPts val="1400"/>
              </a:lnSpc>
            </a:pPr>
            <a:r>
              <a:rPr lang="ja-JP" altLang="en-US" sz="1000" dirty="0">
                <a:solidFill>
                  <a:srgbClr val="000000"/>
                </a:solidFill>
                <a:latin typeface="Meiryo UI" panose="020B0604030504040204" pitchFamily="50" charset="-128"/>
                <a:ea typeface="メイリオ" panose="020B0604030504040204" pitchFamily="50" charset="-128"/>
              </a:rPr>
              <a:t>おしゃれなカフェを探すも良し、</a:t>
            </a:r>
            <a:endParaRPr lang="en-US" altLang="ja-JP" sz="1000" dirty="0">
              <a:solidFill>
                <a:srgbClr val="000000"/>
              </a:solidFill>
              <a:latin typeface="Meiryo UI" panose="020B0604030504040204" pitchFamily="50" charset="-128"/>
              <a:ea typeface="メイリオ" panose="020B0604030504040204" pitchFamily="50" charset="-128"/>
            </a:endParaRPr>
          </a:p>
          <a:p>
            <a:pPr fontAlgn="base">
              <a:lnSpc>
                <a:spcPts val="1400"/>
              </a:lnSpc>
            </a:pPr>
            <a:r>
              <a:rPr lang="ja-JP" altLang="en-US" sz="1000" dirty="0">
                <a:solidFill>
                  <a:srgbClr val="000000"/>
                </a:solidFill>
                <a:latin typeface="Meiryo UI" panose="020B0604030504040204" pitchFamily="50" charset="-128"/>
                <a:ea typeface="メイリオ" panose="020B0604030504040204" pitchFamily="50" charset="-128"/>
              </a:rPr>
              <a:t>編集で面白く旅先を演出するも良し、</a:t>
            </a:r>
            <a:endParaRPr lang="en-US" altLang="ja-JP" sz="1000" dirty="0">
              <a:solidFill>
                <a:srgbClr val="000000"/>
              </a:solidFill>
              <a:latin typeface="Meiryo UI" panose="020B0604030504040204" pitchFamily="50" charset="-128"/>
              <a:ea typeface="メイリオ" panose="020B0604030504040204" pitchFamily="50" charset="-128"/>
            </a:endParaRPr>
          </a:p>
          <a:p>
            <a:pPr fontAlgn="base">
              <a:lnSpc>
                <a:spcPts val="1400"/>
              </a:lnSpc>
            </a:pPr>
            <a:r>
              <a:rPr lang="ja-JP" altLang="en-US" sz="1000" dirty="0">
                <a:solidFill>
                  <a:srgbClr val="000000"/>
                </a:solidFill>
                <a:latin typeface="Meiryo UI" panose="020B0604030504040204" pitchFamily="50" charset="-128"/>
                <a:ea typeface="メイリオ" panose="020B0604030504040204" pitchFamily="50" charset="-128"/>
              </a:rPr>
              <a:t>旅番組のリポーターになりきって</a:t>
            </a:r>
            <a:endParaRPr lang="en-US" altLang="ja-JP" sz="1000" dirty="0">
              <a:solidFill>
                <a:srgbClr val="000000"/>
              </a:solidFill>
              <a:latin typeface="Meiryo UI" panose="020B0604030504040204" pitchFamily="50" charset="-128"/>
              <a:ea typeface="メイリオ" panose="020B0604030504040204" pitchFamily="50" charset="-128"/>
            </a:endParaRPr>
          </a:p>
          <a:p>
            <a:pPr fontAlgn="base">
              <a:lnSpc>
                <a:spcPts val="1400"/>
              </a:lnSpc>
            </a:pPr>
            <a:r>
              <a:rPr lang="ja-JP" altLang="en-US" sz="1000" dirty="0">
                <a:solidFill>
                  <a:srgbClr val="000000"/>
                </a:solidFill>
                <a:latin typeface="Meiryo UI" panose="020B0604030504040204" pitchFamily="50" charset="-128"/>
                <a:ea typeface="メイリオ" panose="020B0604030504040204" pitchFamily="50" charset="-128"/>
              </a:rPr>
              <a:t>レビュー動画を投稿するも良し</a:t>
            </a:r>
            <a:r>
              <a:rPr lang="en-US" altLang="ja-JP" sz="1000" dirty="0">
                <a:solidFill>
                  <a:srgbClr val="000000"/>
                </a:solidFill>
                <a:latin typeface="Meiryo UI" panose="020B0604030504040204" pitchFamily="50" charset="-128"/>
                <a:ea typeface="メイリオ" panose="020B0604030504040204" pitchFamily="50" charset="-128"/>
              </a:rPr>
              <a:t>…</a:t>
            </a:r>
          </a:p>
          <a:p>
            <a:pPr fontAlgn="base">
              <a:lnSpc>
                <a:spcPts val="1400"/>
              </a:lnSpc>
            </a:pPr>
            <a:endParaRPr lang="en-US" altLang="ja-JP" sz="1000" dirty="0">
              <a:solidFill>
                <a:srgbClr val="000000"/>
              </a:solidFill>
              <a:latin typeface="Meiryo UI" panose="020B0604030504040204" pitchFamily="50" charset="-128"/>
              <a:ea typeface="メイリオ" panose="020B0604030504040204" pitchFamily="50" charset="-128"/>
            </a:endParaRPr>
          </a:p>
          <a:p>
            <a:pPr fontAlgn="base">
              <a:lnSpc>
                <a:spcPts val="1400"/>
              </a:lnSpc>
            </a:pPr>
            <a:r>
              <a:rPr lang="ja-JP" altLang="en-US" sz="1000" dirty="0">
                <a:solidFill>
                  <a:srgbClr val="000000"/>
                </a:solidFill>
                <a:latin typeface="Meiryo UI" panose="020B0604030504040204" pitchFamily="50" charset="-128"/>
                <a:ea typeface="メイリオ" panose="020B0604030504040204" pitchFamily="50" charset="-128"/>
              </a:rPr>
              <a:t>「とにかく自分の旅をみんなに見てほしい！みんなと楽しみたい！」</a:t>
            </a:r>
            <a:endParaRPr lang="en-US" altLang="ja-JP" sz="1000" dirty="0">
              <a:solidFill>
                <a:srgbClr val="000000"/>
              </a:solidFill>
              <a:latin typeface="Meiryo UI" panose="020B0604030504040204" pitchFamily="50" charset="-128"/>
              <a:ea typeface="メイリオ" panose="020B0604030504040204" pitchFamily="50" charset="-128"/>
            </a:endParaRPr>
          </a:p>
          <a:p>
            <a:pPr fontAlgn="base">
              <a:lnSpc>
                <a:spcPts val="1400"/>
              </a:lnSpc>
            </a:pPr>
            <a:r>
              <a:rPr lang="ja-JP" altLang="en-US" sz="1000" dirty="0">
                <a:solidFill>
                  <a:srgbClr val="000000"/>
                </a:solidFill>
                <a:latin typeface="Meiryo UI" panose="020B0604030504040204" pitchFamily="50" charset="-128"/>
                <a:ea typeface="メイリオ" panose="020B0604030504040204" pitchFamily="50" charset="-128"/>
              </a:rPr>
              <a:t>そんな旅好き女子の気持ちに応え、</a:t>
            </a:r>
            <a:endParaRPr lang="en-US" altLang="ja-JP" sz="1000" dirty="0">
              <a:solidFill>
                <a:srgbClr val="000000"/>
              </a:solidFill>
              <a:latin typeface="Meiryo UI" panose="020B0604030504040204" pitchFamily="50" charset="-128"/>
              <a:ea typeface="メイリオ" panose="020B0604030504040204" pitchFamily="50" charset="-128"/>
            </a:endParaRPr>
          </a:p>
          <a:p>
            <a:pPr fontAlgn="base">
              <a:lnSpc>
                <a:spcPts val="1400"/>
              </a:lnSpc>
            </a:pPr>
            <a:r>
              <a:rPr lang="ja-JP" altLang="en-US" sz="1000" dirty="0">
                <a:solidFill>
                  <a:srgbClr val="000000"/>
                </a:solidFill>
                <a:latin typeface="Meiryo UI" panose="020B0604030504040204" pitchFamily="50" charset="-128"/>
                <a:ea typeface="メイリオ" panose="020B0604030504040204" pitchFamily="50" charset="-128"/>
              </a:rPr>
              <a:t>彼女たちの旅がより楽しく、よりユニークになるよう</a:t>
            </a:r>
            <a:endParaRPr lang="en-US" altLang="ja-JP" sz="1000" dirty="0">
              <a:solidFill>
                <a:srgbClr val="000000"/>
              </a:solidFill>
              <a:latin typeface="Meiryo UI" panose="020B0604030504040204" pitchFamily="50" charset="-128"/>
              <a:ea typeface="メイリオ" panose="020B0604030504040204" pitchFamily="50" charset="-128"/>
            </a:endParaRPr>
          </a:p>
          <a:p>
            <a:pPr fontAlgn="base">
              <a:lnSpc>
                <a:spcPts val="1400"/>
              </a:lnSpc>
            </a:pPr>
            <a:r>
              <a:rPr lang="ja-JP" altLang="en-US" sz="1000" dirty="0">
                <a:solidFill>
                  <a:srgbClr val="000000"/>
                </a:solidFill>
                <a:latin typeface="Meiryo UI" panose="020B0604030504040204" pitchFamily="50" charset="-128"/>
                <a:ea typeface="メイリオ" panose="020B0604030504040204" pitchFamily="50" charset="-128"/>
              </a:rPr>
              <a:t>エッセンスを加えるお手伝いをしています。</a:t>
            </a:r>
            <a:endParaRPr lang="en-US" altLang="ja-JP" sz="1000" dirty="0">
              <a:solidFill>
                <a:srgbClr val="000000"/>
              </a:solidFill>
              <a:latin typeface="Meiryo UI"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CF08CF48-4436-CF4E-B703-F653EEE7CCB3}"/>
              </a:ext>
            </a:extLst>
          </p:cNvPr>
          <p:cNvSpPr/>
          <p:nvPr/>
        </p:nvSpPr>
        <p:spPr>
          <a:xfrm>
            <a:off x="695383" y="3206503"/>
            <a:ext cx="3932152" cy="444994"/>
          </a:xfrm>
          <a:prstGeom prst="rect">
            <a:avLst/>
          </a:prstGeom>
        </p:spPr>
        <p:txBody>
          <a:bodyPr wrap="square">
            <a:spAutoFit/>
          </a:bodyPr>
          <a:lstStyle/>
          <a:p>
            <a:pPr fontAlgn="base">
              <a:lnSpc>
                <a:spcPts val="1400"/>
              </a:lnSpc>
            </a:pPr>
            <a:r>
              <a:rPr lang="ja-JP" altLang="ja-JP" sz="1000">
                <a:solidFill>
                  <a:srgbClr val="000000"/>
                </a:solidFill>
                <a:latin typeface="Meiryo UI" panose="020B0604030504040204" pitchFamily="50" charset="-128"/>
                <a:ea typeface="メイリオ" panose="020B0604030504040204" pitchFamily="50" charset="-128"/>
              </a:rPr>
              <a:t>たびのびは、全国</a:t>
            </a:r>
            <a:r>
              <a:rPr lang="ja-JP" altLang="en-US" sz="1000">
                <a:solidFill>
                  <a:srgbClr val="000000"/>
                </a:solidFill>
                <a:latin typeface="Meiryo UI" panose="020B0604030504040204" pitchFamily="50" charset="-128"/>
                <a:ea typeface="メイリオ" panose="020B0604030504040204" pitchFamily="50" charset="-128"/>
              </a:rPr>
              <a:t>の旅好き女子のための</a:t>
            </a:r>
            <a:endParaRPr lang="en-US" altLang="ja-JP" sz="1000" dirty="0">
              <a:solidFill>
                <a:srgbClr val="000000"/>
              </a:solidFill>
              <a:latin typeface="Meiryo UI" panose="020B0604030504040204" pitchFamily="50" charset="-128"/>
              <a:ea typeface="メイリオ" panose="020B0604030504040204" pitchFamily="50" charset="-128"/>
            </a:endParaRPr>
          </a:p>
          <a:p>
            <a:pPr fontAlgn="base">
              <a:lnSpc>
                <a:spcPts val="1400"/>
              </a:lnSpc>
            </a:pPr>
            <a:r>
              <a:rPr lang="ja-JP" altLang="en-US" sz="1000">
                <a:solidFill>
                  <a:srgbClr val="000000"/>
                </a:solidFill>
                <a:latin typeface="Meiryo UI" panose="020B0604030504040204" pitchFamily="50" charset="-128"/>
                <a:ea typeface="メイリオ" panose="020B0604030504040204" pitchFamily="50" charset="-128"/>
              </a:rPr>
              <a:t>動画投稿</a:t>
            </a:r>
            <a:r>
              <a:rPr lang="ja-JP" altLang="ja-JP" sz="1000">
                <a:solidFill>
                  <a:srgbClr val="000000"/>
                </a:solidFill>
                <a:latin typeface="Meiryo UI" panose="020B0604030504040204" pitchFamily="50" charset="-128"/>
                <a:ea typeface="メイリオ" panose="020B0604030504040204" pitchFamily="50" charset="-128"/>
              </a:rPr>
              <a:t>プラットフォームです。</a:t>
            </a:r>
            <a:r>
              <a:rPr lang="en-US" altLang="ja-JP" sz="1000" dirty="0">
                <a:solidFill>
                  <a:srgbClr val="000000"/>
                </a:solidFill>
                <a:latin typeface="メイリオ" panose="020B0604030504040204" pitchFamily="50" charset="-128"/>
                <a:ea typeface="Meiryo UI" panose="020B0604030504040204" pitchFamily="50" charset="-128"/>
              </a:rPr>
              <a:t>​</a:t>
            </a:r>
            <a:endParaRPr lang="en-US" altLang="ja-JP" sz="1000" dirty="0">
              <a:solidFill>
                <a:srgbClr val="000000"/>
              </a:solidFill>
              <a:latin typeface="Meiryo UI" panose="020B0604030504040204" pitchFamily="50" charset="-128"/>
            </a:endParaRPr>
          </a:p>
        </p:txBody>
      </p:sp>
      <p:pic>
        <p:nvPicPr>
          <p:cNvPr id="7" name="図 6">
            <a:extLst>
              <a:ext uri="{FF2B5EF4-FFF2-40B4-BE49-F238E27FC236}">
                <a16:creationId xmlns:a16="http://schemas.microsoft.com/office/drawing/2014/main" id="{896CED96-BD00-4706-B2F2-BF3B9CF4353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49313" y="1605579"/>
            <a:ext cx="2177474" cy="2260565"/>
          </a:xfrm>
          <a:prstGeom prst="rect">
            <a:avLst/>
          </a:prstGeom>
        </p:spPr>
      </p:pic>
      <p:pic>
        <p:nvPicPr>
          <p:cNvPr id="9" name="図 8">
            <a:extLst>
              <a:ext uri="{FF2B5EF4-FFF2-40B4-BE49-F238E27FC236}">
                <a16:creationId xmlns:a16="http://schemas.microsoft.com/office/drawing/2014/main" id="{A169581C-9389-4862-90A8-5B848536B33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43444" y="3564570"/>
            <a:ext cx="2189212" cy="1981335"/>
          </a:xfrm>
          <a:prstGeom prst="rect">
            <a:avLst/>
          </a:prstGeom>
        </p:spPr>
      </p:pic>
      <p:pic>
        <p:nvPicPr>
          <p:cNvPr id="22" name="図 21">
            <a:extLst>
              <a:ext uri="{FF2B5EF4-FFF2-40B4-BE49-F238E27FC236}">
                <a16:creationId xmlns:a16="http://schemas.microsoft.com/office/drawing/2014/main" id="{BA2D5F5D-EE11-4F49-8D1B-73E1BEDB75F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37575" y="4572171"/>
            <a:ext cx="2189212" cy="1469485"/>
          </a:xfrm>
          <a:prstGeom prst="roundRect">
            <a:avLst>
              <a:gd name="adj" fmla="val 11427"/>
            </a:avLst>
          </a:prstGeom>
        </p:spPr>
      </p:pic>
      <p:pic>
        <p:nvPicPr>
          <p:cNvPr id="26" name="図 25" descr="モニター, カメラ, オーブン, コンピュータ が含まれている画像&#10;&#10;自動的に生成された説明">
            <a:extLst>
              <a:ext uri="{FF2B5EF4-FFF2-40B4-BE49-F238E27FC236}">
                <a16:creationId xmlns:a16="http://schemas.microsoft.com/office/drawing/2014/main" id="{2071C6EA-E823-4A3A-998C-1FE944E060C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42766" y="1212164"/>
            <a:ext cx="2593339" cy="5107406"/>
          </a:xfrm>
          <a:prstGeom prst="rect">
            <a:avLst/>
          </a:prstGeom>
        </p:spPr>
      </p:pic>
      <p:grpSp>
        <p:nvGrpSpPr>
          <p:cNvPr id="37" name="グループ化 36">
            <a:extLst>
              <a:ext uri="{FF2B5EF4-FFF2-40B4-BE49-F238E27FC236}">
                <a16:creationId xmlns:a16="http://schemas.microsoft.com/office/drawing/2014/main" id="{6A8A4AE3-D81F-47AE-8E82-F398E9A55758}"/>
              </a:ext>
            </a:extLst>
          </p:cNvPr>
          <p:cNvGrpSpPr/>
          <p:nvPr/>
        </p:nvGrpSpPr>
        <p:grpSpPr>
          <a:xfrm>
            <a:off x="4561928" y="3626382"/>
            <a:ext cx="1939333" cy="1919523"/>
            <a:chOff x="2477607" y="4034390"/>
            <a:chExt cx="1939333" cy="1919523"/>
          </a:xfrm>
        </p:grpSpPr>
        <p:sp>
          <p:nvSpPr>
            <p:cNvPr id="34" name="楕円 33">
              <a:extLst>
                <a:ext uri="{FF2B5EF4-FFF2-40B4-BE49-F238E27FC236}">
                  <a16:creationId xmlns:a16="http://schemas.microsoft.com/office/drawing/2014/main" id="{C24C19DC-DA89-4D40-BECD-F298149F9B82}"/>
                </a:ext>
              </a:extLst>
            </p:cNvPr>
            <p:cNvSpPr/>
            <p:nvPr/>
          </p:nvSpPr>
          <p:spPr>
            <a:xfrm>
              <a:off x="2477607" y="4034390"/>
              <a:ext cx="1939333" cy="1919523"/>
            </a:xfrm>
            <a:prstGeom prst="ellipse">
              <a:avLst/>
            </a:prstGeom>
            <a:solidFill>
              <a:srgbClr val="FF5E72"/>
            </a:solidFill>
            <a:ln w="12700">
              <a:solidFill>
                <a:srgbClr val="FF5E7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sp>
          <p:nvSpPr>
            <p:cNvPr id="32" name="テキスト ボックス 31">
              <a:extLst>
                <a:ext uri="{FF2B5EF4-FFF2-40B4-BE49-F238E27FC236}">
                  <a16:creationId xmlns:a16="http://schemas.microsoft.com/office/drawing/2014/main" id="{806C2AB0-C83C-4AF6-9E36-BCE86FB11100}"/>
                </a:ext>
              </a:extLst>
            </p:cNvPr>
            <p:cNvSpPr txBox="1"/>
            <p:nvPr/>
          </p:nvSpPr>
          <p:spPr>
            <a:xfrm>
              <a:off x="2546804" y="4948227"/>
              <a:ext cx="1172027" cy="489878"/>
            </a:xfrm>
            <a:prstGeom prst="rect">
              <a:avLst/>
            </a:prstGeom>
            <a:noFill/>
          </p:spPr>
          <p:txBody>
            <a:bodyPr wrap="square" rtlCol="0">
              <a:spAutoFit/>
            </a:bodyPr>
            <a:lstStyle/>
            <a:p>
              <a:pPr lvl="0">
                <a:lnSpc>
                  <a:spcPts val="3100"/>
                </a:lnSpc>
              </a:pPr>
              <a:r>
                <a:rPr lang="ja-JP" altLang="en-US" sz="2400" b="1" dirty="0">
                  <a:solidFill>
                    <a:schemeClr val="bg1"/>
                  </a:solidFill>
                  <a:latin typeface="+mn-ea"/>
                </a:rPr>
                <a:t>るるぶ</a:t>
              </a:r>
              <a:endParaRPr kumimoji="1" lang="en-US" altLang="ja-JP" sz="2400" b="1" dirty="0">
                <a:solidFill>
                  <a:schemeClr val="bg1"/>
                </a:solidFill>
                <a:latin typeface="+mn-ea"/>
              </a:endParaRPr>
            </a:p>
          </p:txBody>
        </p:sp>
        <p:sp>
          <p:nvSpPr>
            <p:cNvPr id="35" name="テキスト ボックス 34">
              <a:extLst>
                <a:ext uri="{FF2B5EF4-FFF2-40B4-BE49-F238E27FC236}">
                  <a16:creationId xmlns:a16="http://schemas.microsoft.com/office/drawing/2014/main" id="{2A183AE3-4D46-48F7-8A17-FC7A0E18EBED}"/>
                </a:ext>
              </a:extLst>
            </p:cNvPr>
            <p:cNvSpPr txBox="1"/>
            <p:nvPr/>
          </p:nvSpPr>
          <p:spPr>
            <a:xfrm>
              <a:off x="2629688" y="4531873"/>
              <a:ext cx="1755749" cy="467436"/>
            </a:xfrm>
            <a:prstGeom prst="rect">
              <a:avLst/>
            </a:prstGeom>
            <a:noFill/>
          </p:spPr>
          <p:txBody>
            <a:bodyPr wrap="square" rtlCol="0">
              <a:spAutoFit/>
            </a:bodyPr>
            <a:lstStyle/>
            <a:p>
              <a:pPr lvl="0">
                <a:lnSpc>
                  <a:spcPts val="3100"/>
                </a:lnSpc>
              </a:pPr>
              <a:r>
                <a:rPr lang="ja-JP" altLang="en-US" sz="1600" b="1" dirty="0">
                  <a:solidFill>
                    <a:schemeClr val="bg1"/>
                  </a:solidFill>
                  <a:latin typeface="+mn-ea"/>
                </a:rPr>
                <a:t>ガイドブックの</a:t>
              </a:r>
              <a:endParaRPr lang="en-US" altLang="ja-JP" sz="1600" b="1" dirty="0">
                <a:solidFill>
                  <a:schemeClr val="bg1"/>
                </a:solidFill>
                <a:latin typeface="+mn-ea"/>
              </a:endParaRPr>
            </a:p>
          </p:txBody>
        </p:sp>
        <p:sp>
          <p:nvSpPr>
            <p:cNvPr id="36" name="テキスト ボックス 35">
              <a:extLst>
                <a:ext uri="{FF2B5EF4-FFF2-40B4-BE49-F238E27FC236}">
                  <a16:creationId xmlns:a16="http://schemas.microsoft.com/office/drawing/2014/main" id="{207496E3-05E4-4E04-9F4A-E251CF6DFCCB}"/>
                </a:ext>
              </a:extLst>
            </p:cNvPr>
            <p:cNvSpPr txBox="1"/>
            <p:nvPr/>
          </p:nvSpPr>
          <p:spPr>
            <a:xfrm>
              <a:off x="3541199" y="4938179"/>
              <a:ext cx="875741" cy="467436"/>
            </a:xfrm>
            <a:prstGeom prst="rect">
              <a:avLst/>
            </a:prstGeom>
            <a:noFill/>
          </p:spPr>
          <p:txBody>
            <a:bodyPr wrap="square" rtlCol="0">
              <a:spAutoFit/>
            </a:bodyPr>
            <a:lstStyle/>
            <a:p>
              <a:pPr lvl="0">
                <a:lnSpc>
                  <a:spcPts val="3100"/>
                </a:lnSpc>
              </a:pPr>
              <a:r>
                <a:rPr lang="ja-JP" altLang="en-US" sz="1600" b="1" dirty="0">
                  <a:solidFill>
                    <a:schemeClr val="bg1"/>
                  </a:solidFill>
                  <a:latin typeface="+mn-ea"/>
                </a:rPr>
                <a:t>が運営</a:t>
              </a:r>
              <a:endParaRPr lang="en-US" altLang="ja-JP" sz="1600" b="1" dirty="0">
                <a:solidFill>
                  <a:schemeClr val="bg1"/>
                </a:solidFill>
                <a:latin typeface="+mn-ea"/>
              </a:endParaRPr>
            </a:p>
          </p:txBody>
        </p:sp>
      </p:grpSp>
    </p:spTree>
    <p:extLst>
      <p:ext uri="{BB962C8B-B14F-4D97-AF65-F5344CB8AC3E}">
        <p14:creationId xmlns:p14="http://schemas.microsoft.com/office/powerpoint/2010/main" val="2296056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キスト が含まれている画像&#10;&#10;自動的に生成された説明">
            <a:extLst>
              <a:ext uri="{FF2B5EF4-FFF2-40B4-BE49-F238E27FC236}">
                <a16:creationId xmlns:a16="http://schemas.microsoft.com/office/drawing/2014/main" id="{00007168-0101-4200-97DA-8EC956CA33BA}"/>
              </a:ext>
            </a:extLst>
          </p:cNvPr>
          <p:cNvPicPr>
            <a:picLocks noChangeAspect="1"/>
          </p:cNvPicPr>
          <p:nvPr/>
        </p:nvPicPr>
        <p:blipFill rotWithShape="1">
          <a:blip r:embed="rId3"/>
          <a:srcRect l="3177" t="30764" r="82604" b="56306"/>
          <a:stretch/>
        </p:blipFill>
        <p:spPr>
          <a:xfrm>
            <a:off x="1836935" y="5072070"/>
            <a:ext cx="1425451" cy="1036907"/>
          </a:xfrm>
          <a:prstGeom prst="rect">
            <a:avLst/>
          </a:prstGeom>
        </p:spPr>
      </p:pic>
      <p:sp>
        <p:nvSpPr>
          <p:cNvPr id="3" name="正方形/長方形 2">
            <a:extLst>
              <a:ext uri="{FF2B5EF4-FFF2-40B4-BE49-F238E27FC236}">
                <a16:creationId xmlns:a16="http://schemas.microsoft.com/office/drawing/2014/main" id="{B51124BF-A6DC-E148-B280-D28AA442D5A5}"/>
              </a:ext>
            </a:extLst>
          </p:cNvPr>
          <p:cNvSpPr/>
          <p:nvPr/>
        </p:nvSpPr>
        <p:spPr>
          <a:xfrm>
            <a:off x="381967" y="1587051"/>
            <a:ext cx="8511208" cy="1983284"/>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sp>
        <p:nvSpPr>
          <p:cNvPr id="4" name="正方形/長方形 3">
            <a:extLst>
              <a:ext uri="{FF2B5EF4-FFF2-40B4-BE49-F238E27FC236}">
                <a16:creationId xmlns:a16="http://schemas.microsoft.com/office/drawing/2014/main" id="{F6ED2CA3-675B-C74B-A626-B9AE24CFB287}"/>
              </a:ext>
            </a:extLst>
          </p:cNvPr>
          <p:cNvSpPr/>
          <p:nvPr/>
        </p:nvSpPr>
        <p:spPr>
          <a:xfrm>
            <a:off x="3198138" y="3014469"/>
            <a:ext cx="5530695" cy="55161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sp>
        <p:nvSpPr>
          <p:cNvPr id="10" name="テキスト ボックス 9">
            <a:extLst>
              <a:ext uri="{FF2B5EF4-FFF2-40B4-BE49-F238E27FC236}">
                <a16:creationId xmlns:a16="http://schemas.microsoft.com/office/drawing/2014/main" id="{A97813D5-E0FA-4858-B00C-D9045B6E6B8B}"/>
              </a:ext>
            </a:extLst>
          </p:cNvPr>
          <p:cNvSpPr txBox="1"/>
          <p:nvPr/>
        </p:nvSpPr>
        <p:spPr>
          <a:xfrm>
            <a:off x="4179113" y="3593851"/>
            <a:ext cx="4645336" cy="230832"/>
          </a:xfrm>
          <a:prstGeom prst="rect">
            <a:avLst/>
          </a:prstGeom>
          <a:noFill/>
        </p:spPr>
        <p:txBody>
          <a:bodyPr wrap="square" rtlCol="0">
            <a:spAutoFit/>
          </a:bodyPr>
          <a:lstStyle/>
          <a:p>
            <a:r>
              <a:rPr kumimoji="1" lang="en-US" altLang="ja-JP" sz="900" dirty="0"/>
              <a:t>※</a:t>
            </a:r>
            <a:r>
              <a:rPr kumimoji="1" lang="ja-JP" altLang="en-US" sz="900" dirty="0"/>
              <a:t>デモグラフィックは</a:t>
            </a:r>
            <a:r>
              <a:rPr kumimoji="1" lang="en-US" altLang="ja-JP" sz="900" dirty="0" err="1"/>
              <a:t>GoogleAnalityics</a:t>
            </a:r>
            <a:r>
              <a:rPr kumimoji="1" lang="en-US" altLang="ja-JP" sz="900" dirty="0"/>
              <a:t> 2020</a:t>
            </a:r>
            <a:r>
              <a:rPr kumimoji="1" lang="ja-JP" altLang="en-US" sz="900" dirty="0"/>
              <a:t>年</a:t>
            </a:r>
            <a:r>
              <a:rPr kumimoji="1" lang="en-US" altLang="ja-JP" sz="900" dirty="0"/>
              <a:t>2</a:t>
            </a:r>
            <a:r>
              <a:rPr kumimoji="1" lang="ja-JP" altLang="en-US" sz="900" dirty="0"/>
              <a:t>月～</a:t>
            </a:r>
            <a:r>
              <a:rPr kumimoji="1" lang="en-US" altLang="ja-JP" sz="900" dirty="0"/>
              <a:t>5</a:t>
            </a:r>
            <a:r>
              <a:rPr kumimoji="1" lang="ja-JP" altLang="en-US" sz="900" dirty="0"/>
              <a:t>月のデータ</a:t>
            </a:r>
            <a:endParaRPr kumimoji="1" lang="en-US" altLang="ja-JP" sz="900" dirty="0"/>
          </a:p>
        </p:txBody>
      </p:sp>
      <p:sp>
        <p:nvSpPr>
          <p:cNvPr id="38" name="テキスト ボックス 37">
            <a:extLst>
              <a:ext uri="{FF2B5EF4-FFF2-40B4-BE49-F238E27FC236}">
                <a16:creationId xmlns:a16="http://schemas.microsoft.com/office/drawing/2014/main" id="{3D2D8EDE-4DAB-4274-B93C-23E4D77D4A8B}"/>
              </a:ext>
            </a:extLst>
          </p:cNvPr>
          <p:cNvSpPr txBox="1"/>
          <p:nvPr/>
        </p:nvSpPr>
        <p:spPr>
          <a:xfrm>
            <a:off x="438391" y="222610"/>
            <a:ext cx="4312945" cy="276999"/>
          </a:xfrm>
          <a:prstGeom prst="rect">
            <a:avLst/>
          </a:prstGeom>
          <a:noFill/>
        </p:spPr>
        <p:txBody>
          <a:bodyPr wrap="square" lIns="0" tIns="0" rIns="0" bIns="0" rtlCol="0">
            <a:spAutoFit/>
          </a:bodyPr>
          <a:lstStyle/>
          <a:p>
            <a:r>
              <a:rPr kumimoji="1" lang="ja-JP" altLang="en-US" b="1" dirty="0">
                <a:latin typeface="+mj-ea"/>
                <a:ea typeface="+mj-ea"/>
              </a:rPr>
              <a:t>ユーザーデータ・コミュニティ機能</a:t>
            </a:r>
          </a:p>
        </p:txBody>
      </p:sp>
      <p:sp>
        <p:nvSpPr>
          <p:cNvPr id="40" name="スライド番号プレースホルダー 12">
            <a:extLst>
              <a:ext uri="{FF2B5EF4-FFF2-40B4-BE49-F238E27FC236}">
                <a16:creationId xmlns:a16="http://schemas.microsoft.com/office/drawing/2014/main" id="{E14D52FF-48A9-4280-91BC-DBADC70539AD}"/>
              </a:ext>
            </a:extLst>
          </p:cNvPr>
          <p:cNvSpPr>
            <a:spLocks noGrp="1"/>
          </p:cNvSpPr>
          <p:nvPr>
            <p:ph type="sldNum" sz="quarter" idx="12"/>
          </p:nvPr>
        </p:nvSpPr>
        <p:spPr>
          <a:xfrm>
            <a:off x="7004526" y="6577291"/>
            <a:ext cx="2057400" cy="297235"/>
          </a:xfrm>
          <a:prstGeom prst="rect">
            <a:avLst/>
          </a:prstGeom>
        </p:spPr>
        <p:txBody>
          <a:bodyPr/>
          <a:lstStyle>
            <a:lvl1pPr algn="r">
              <a:defRPr sz="1400" b="1">
                <a:solidFill>
                  <a:schemeClr val="bg1"/>
                </a:solidFill>
              </a:defRPr>
            </a:lvl1pPr>
          </a:lstStyle>
          <a:p>
            <a:fld id="{9D401335-F730-4287-99F3-CA1058D16EE0}" type="slidenum">
              <a:rPr kumimoji="1" lang="ja-JP" altLang="en-US" smtClean="0">
                <a:solidFill>
                  <a:schemeClr val="tx1">
                    <a:lumMod val="65000"/>
                    <a:lumOff val="35000"/>
                  </a:schemeClr>
                </a:solidFill>
              </a:rPr>
              <a:pPr/>
              <a:t>4</a:t>
            </a:fld>
            <a:endParaRPr kumimoji="1" lang="ja-JP" altLang="en-US" dirty="0">
              <a:solidFill>
                <a:schemeClr val="tx1">
                  <a:lumMod val="65000"/>
                  <a:lumOff val="35000"/>
                </a:schemeClr>
              </a:solidFill>
            </a:endParaRPr>
          </a:p>
        </p:txBody>
      </p:sp>
      <p:sp>
        <p:nvSpPr>
          <p:cNvPr id="37" name="角丸四角形 36">
            <a:extLst>
              <a:ext uri="{FF2B5EF4-FFF2-40B4-BE49-F238E27FC236}">
                <a16:creationId xmlns:a16="http://schemas.microsoft.com/office/drawing/2014/main" id="{1B789513-A1B8-1F47-B65E-18598A83C3FC}"/>
              </a:ext>
            </a:extLst>
          </p:cNvPr>
          <p:cNvSpPr/>
          <p:nvPr/>
        </p:nvSpPr>
        <p:spPr>
          <a:xfrm>
            <a:off x="7564375" y="1841259"/>
            <a:ext cx="518701" cy="337574"/>
          </a:xfrm>
          <a:prstGeom prst="roundRect">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lumMod val="50000"/>
                </a:schemeClr>
              </a:solidFill>
            </a:endParaRPr>
          </a:p>
        </p:txBody>
      </p:sp>
      <p:sp>
        <p:nvSpPr>
          <p:cNvPr id="39" name="角丸四角形 38">
            <a:extLst>
              <a:ext uri="{FF2B5EF4-FFF2-40B4-BE49-F238E27FC236}">
                <a16:creationId xmlns:a16="http://schemas.microsoft.com/office/drawing/2014/main" id="{CD634941-524A-0049-A13C-11B2F9A44F5B}"/>
              </a:ext>
            </a:extLst>
          </p:cNvPr>
          <p:cNvSpPr/>
          <p:nvPr/>
        </p:nvSpPr>
        <p:spPr>
          <a:xfrm>
            <a:off x="7564375" y="1929123"/>
            <a:ext cx="198954" cy="337574"/>
          </a:xfrm>
          <a:prstGeom prst="roundRect">
            <a:avLst>
              <a:gd name="adj" fmla="val 29166"/>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lumMod val="50000"/>
                </a:schemeClr>
              </a:solidFill>
            </a:endParaRPr>
          </a:p>
        </p:txBody>
      </p:sp>
      <p:sp>
        <p:nvSpPr>
          <p:cNvPr id="41" name="角丸四角形 40">
            <a:extLst>
              <a:ext uri="{FF2B5EF4-FFF2-40B4-BE49-F238E27FC236}">
                <a16:creationId xmlns:a16="http://schemas.microsoft.com/office/drawing/2014/main" id="{F3B057F8-8797-424A-8874-240313DE02BD}"/>
              </a:ext>
            </a:extLst>
          </p:cNvPr>
          <p:cNvSpPr/>
          <p:nvPr/>
        </p:nvSpPr>
        <p:spPr>
          <a:xfrm rot="5400000">
            <a:off x="6865669" y="3016753"/>
            <a:ext cx="198954" cy="337574"/>
          </a:xfrm>
          <a:prstGeom prst="roundRect">
            <a:avLst>
              <a:gd name="adj" fmla="val 22023"/>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lumMod val="50000"/>
                </a:schemeClr>
              </a:solidFill>
            </a:endParaRPr>
          </a:p>
        </p:txBody>
      </p:sp>
      <p:sp>
        <p:nvSpPr>
          <p:cNvPr id="42" name="角丸四角形 41">
            <a:extLst>
              <a:ext uri="{FF2B5EF4-FFF2-40B4-BE49-F238E27FC236}">
                <a16:creationId xmlns:a16="http://schemas.microsoft.com/office/drawing/2014/main" id="{FAA32A9E-18E3-564A-91F8-70FB038C73EB}"/>
              </a:ext>
            </a:extLst>
          </p:cNvPr>
          <p:cNvSpPr/>
          <p:nvPr/>
        </p:nvSpPr>
        <p:spPr>
          <a:xfrm>
            <a:off x="6798979" y="2736182"/>
            <a:ext cx="1191726" cy="298863"/>
          </a:xfrm>
          <a:prstGeom prst="roundRect">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lumMod val="50000"/>
                </a:schemeClr>
              </a:solidFill>
            </a:endParaRPr>
          </a:p>
        </p:txBody>
      </p:sp>
      <p:sp>
        <p:nvSpPr>
          <p:cNvPr id="43" name="角丸四角形 42">
            <a:extLst>
              <a:ext uri="{FF2B5EF4-FFF2-40B4-BE49-F238E27FC236}">
                <a16:creationId xmlns:a16="http://schemas.microsoft.com/office/drawing/2014/main" id="{840B2947-B868-444A-9EFC-C9B44069B424}"/>
              </a:ext>
            </a:extLst>
          </p:cNvPr>
          <p:cNvSpPr/>
          <p:nvPr/>
        </p:nvSpPr>
        <p:spPr>
          <a:xfrm rot="5400000">
            <a:off x="6361766" y="2859179"/>
            <a:ext cx="447646" cy="337520"/>
          </a:xfrm>
          <a:prstGeom prst="roundRect">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lumMod val="50000"/>
                </a:schemeClr>
              </a:solidFill>
            </a:endParaRPr>
          </a:p>
        </p:txBody>
      </p:sp>
      <p:sp>
        <p:nvSpPr>
          <p:cNvPr id="44" name="角丸四角形 43">
            <a:extLst>
              <a:ext uri="{FF2B5EF4-FFF2-40B4-BE49-F238E27FC236}">
                <a16:creationId xmlns:a16="http://schemas.microsoft.com/office/drawing/2014/main" id="{759A5B9A-29E8-6C4D-ADE8-37CF4B58BE35}"/>
              </a:ext>
            </a:extLst>
          </p:cNvPr>
          <p:cNvSpPr/>
          <p:nvPr/>
        </p:nvSpPr>
        <p:spPr>
          <a:xfrm rot="5400000">
            <a:off x="6431018" y="3153534"/>
            <a:ext cx="198954" cy="227439"/>
          </a:xfrm>
          <a:prstGeom prst="roundRect">
            <a:avLst>
              <a:gd name="adj" fmla="val 22023"/>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lumMod val="50000"/>
                </a:schemeClr>
              </a:solidFill>
            </a:endParaRPr>
          </a:p>
        </p:txBody>
      </p:sp>
      <p:sp>
        <p:nvSpPr>
          <p:cNvPr id="45" name="角丸四角形 44">
            <a:extLst>
              <a:ext uri="{FF2B5EF4-FFF2-40B4-BE49-F238E27FC236}">
                <a16:creationId xmlns:a16="http://schemas.microsoft.com/office/drawing/2014/main" id="{541CE83E-4602-7E46-A11D-3A11E35A20E4}"/>
              </a:ext>
            </a:extLst>
          </p:cNvPr>
          <p:cNvSpPr/>
          <p:nvPr/>
        </p:nvSpPr>
        <p:spPr>
          <a:xfrm rot="5400000">
            <a:off x="6196781" y="3241957"/>
            <a:ext cx="198954" cy="134579"/>
          </a:xfrm>
          <a:prstGeom prst="roundRect">
            <a:avLst>
              <a:gd name="adj" fmla="val 22023"/>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lumMod val="50000"/>
                </a:schemeClr>
              </a:solidFill>
            </a:endParaRPr>
          </a:p>
        </p:txBody>
      </p:sp>
      <p:sp>
        <p:nvSpPr>
          <p:cNvPr id="46" name="角丸四角形 45">
            <a:extLst>
              <a:ext uri="{FF2B5EF4-FFF2-40B4-BE49-F238E27FC236}">
                <a16:creationId xmlns:a16="http://schemas.microsoft.com/office/drawing/2014/main" id="{E4546CF0-12D6-FD48-B224-D32C7BD673BB}"/>
              </a:ext>
            </a:extLst>
          </p:cNvPr>
          <p:cNvSpPr/>
          <p:nvPr/>
        </p:nvSpPr>
        <p:spPr>
          <a:xfrm rot="5400000">
            <a:off x="7218202" y="2667625"/>
            <a:ext cx="198954" cy="134579"/>
          </a:xfrm>
          <a:prstGeom prst="roundRect">
            <a:avLst>
              <a:gd name="adj" fmla="val 22023"/>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lumMod val="50000"/>
                </a:schemeClr>
              </a:solidFill>
            </a:endParaRPr>
          </a:p>
        </p:txBody>
      </p:sp>
      <p:sp>
        <p:nvSpPr>
          <p:cNvPr id="55" name="角丸四角形 54">
            <a:extLst>
              <a:ext uri="{FF2B5EF4-FFF2-40B4-BE49-F238E27FC236}">
                <a16:creationId xmlns:a16="http://schemas.microsoft.com/office/drawing/2014/main" id="{388D7373-92DE-FD48-8CB6-EC5E140C1061}"/>
              </a:ext>
            </a:extLst>
          </p:cNvPr>
          <p:cNvSpPr/>
          <p:nvPr/>
        </p:nvSpPr>
        <p:spPr>
          <a:xfrm rot="5400000">
            <a:off x="7365932" y="2543005"/>
            <a:ext cx="830730" cy="418815"/>
          </a:xfrm>
          <a:prstGeom prst="roundRect">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lumMod val="50000"/>
                </a:schemeClr>
              </a:solidFill>
            </a:endParaRPr>
          </a:p>
        </p:txBody>
      </p:sp>
      <p:sp>
        <p:nvSpPr>
          <p:cNvPr id="56" name="角丸四角形 55">
            <a:extLst>
              <a:ext uri="{FF2B5EF4-FFF2-40B4-BE49-F238E27FC236}">
                <a16:creationId xmlns:a16="http://schemas.microsoft.com/office/drawing/2014/main" id="{F554CD5D-8C98-6C47-9D1C-E834291F3EC7}"/>
              </a:ext>
            </a:extLst>
          </p:cNvPr>
          <p:cNvSpPr/>
          <p:nvPr/>
        </p:nvSpPr>
        <p:spPr>
          <a:xfrm rot="5400000">
            <a:off x="7256209" y="2863163"/>
            <a:ext cx="348182" cy="495526"/>
          </a:xfrm>
          <a:prstGeom prst="roundRect">
            <a:avLst>
              <a:gd name="adj" fmla="val 13860"/>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lumMod val="50000"/>
                </a:schemeClr>
              </a:solidFill>
            </a:endParaRPr>
          </a:p>
        </p:txBody>
      </p:sp>
      <p:sp>
        <p:nvSpPr>
          <p:cNvPr id="57" name="角丸四角形 56">
            <a:extLst>
              <a:ext uri="{FF2B5EF4-FFF2-40B4-BE49-F238E27FC236}">
                <a16:creationId xmlns:a16="http://schemas.microsoft.com/office/drawing/2014/main" id="{2019C7FF-1F6C-7749-A25D-1ADC3107B014}"/>
              </a:ext>
            </a:extLst>
          </p:cNvPr>
          <p:cNvSpPr/>
          <p:nvPr/>
        </p:nvSpPr>
        <p:spPr>
          <a:xfrm rot="5400000">
            <a:off x="7802899" y="3099785"/>
            <a:ext cx="216717" cy="153747"/>
          </a:xfrm>
          <a:prstGeom prst="roundRect">
            <a:avLst>
              <a:gd name="adj" fmla="val 50000"/>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lumMod val="50000"/>
                </a:schemeClr>
              </a:solidFill>
            </a:endParaRPr>
          </a:p>
        </p:txBody>
      </p:sp>
      <p:sp>
        <p:nvSpPr>
          <p:cNvPr id="58" name="角丸四角形 57">
            <a:extLst>
              <a:ext uri="{FF2B5EF4-FFF2-40B4-BE49-F238E27FC236}">
                <a16:creationId xmlns:a16="http://schemas.microsoft.com/office/drawing/2014/main" id="{7B52DC72-58B0-8045-9CF2-3E491BB08DC3}"/>
              </a:ext>
            </a:extLst>
          </p:cNvPr>
          <p:cNvSpPr/>
          <p:nvPr/>
        </p:nvSpPr>
        <p:spPr>
          <a:xfrm rot="5400000">
            <a:off x="7794824" y="2232493"/>
            <a:ext cx="198954" cy="192808"/>
          </a:xfrm>
          <a:prstGeom prst="roundRect">
            <a:avLst>
              <a:gd name="adj" fmla="val 22023"/>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lumMod val="50000"/>
                </a:schemeClr>
              </a:solidFill>
            </a:endParaRPr>
          </a:p>
        </p:txBody>
      </p:sp>
      <p:sp>
        <p:nvSpPr>
          <p:cNvPr id="59" name="角丸四角形 58">
            <a:extLst>
              <a:ext uri="{FF2B5EF4-FFF2-40B4-BE49-F238E27FC236}">
                <a16:creationId xmlns:a16="http://schemas.microsoft.com/office/drawing/2014/main" id="{220AC23F-0421-1344-951F-15F29EB83DDC}"/>
              </a:ext>
            </a:extLst>
          </p:cNvPr>
          <p:cNvSpPr/>
          <p:nvPr/>
        </p:nvSpPr>
        <p:spPr>
          <a:xfrm rot="5400000">
            <a:off x="7430323" y="2612277"/>
            <a:ext cx="87586" cy="93715"/>
          </a:xfrm>
          <a:prstGeom prst="roundRect">
            <a:avLst>
              <a:gd name="adj" fmla="val 19295"/>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lumMod val="50000"/>
                </a:schemeClr>
              </a:solidFill>
            </a:endParaRPr>
          </a:p>
        </p:txBody>
      </p:sp>
      <p:sp>
        <p:nvSpPr>
          <p:cNvPr id="60" name="テキスト ボックス 59">
            <a:extLst>
              <a:ext uri="{FF2B5EF4-FFF2-40B4-BE49-F238E27FC236}">
                <a16:creationId xmlns:a16="http://schemas.microsoft.com/office/drawing/2014/main" id="{24993EA9-52E0-5744-A44A-D0D6DD98C9CD}"/>
              </a:ext>
            </a:extLst>
          </p:cNvPr>
          <p:cNvSpPr txBox="1"/>
          <p:nvPr/>
        </p:nvSpPr>
        <p:spPr>
          <a:xfrm>
            <a:off x="6433556" y="1757945"/>
            <a:ext cx="771693" cy="307777"/>
          </a:xfrm>
          <a:prstGeom prst="rect">
            <a:avLst/>
          </a:prstGeom>
          <a:noFill/>
        </p:spPr>
        <p:txBody>
          <a:bodyPr wrap="square" rtlCol="0">
            <a:spAutoFit/>
          </a:bodyPr>
          <a:lstStyle/>
          <a:p>
            <a:pPr algn="ctr"/>
            <a:r>
              <a:rPr lang="ja-JP" altLang="en-US" sz="1400" b="1">
                <a:solidFill>
                  <a:srgbClr val="585959"/>
                </a:solidFill>
                <a:cs typeface="Meiryo" charset="-128"/>
              </a:rPr>
              <a:t>居住地</a:t>
            </a:r>
            <a:endParaRPr lang="en-US" altLang="ja-JP" sz="1400" b="1" dirty="0">
              <a:solidFill>
                <a:srgbClr val="585959"/>
              </a:solidFill>
              <a:cs typeface="Meiryo" charset="-128"/>
            </a:endParaRPr>
          </a:p>
        </p:txBody>
      </p:sp>
      <p:sp>
        <p:nvSpPr>
          <p:cNvPr id="61" name="テキスト ボックス 60">
            <a:extLst>
              <a:ext uri="{FF2B5EF4-FFF2-40B4-BE49-F238E27FC236}">
                <a16:creationId xmlns:a16="http://schemas.microsoft.com/office/drawing/2014/main" id="{09042A1E-984F-6642-A571-34992BB595C3}"/>
              </a:ext>
            </a:extLst>
          </p:cNvPr>
          <p:cNvSpPr txBox="1"/>
          <p:nvPr/>
        </p:nvSpPr>
        <p:spPr>
          <a:xfrm>
            <a:off x="7082318" y="2864830"/>
            <a:ext cx="515078" cy="402033"/>
          </a:xfrm>
          <a:prstGeom prst="roundRect">
            <a:avLst>
              <a:gd name="adj" fmla="val 0"/>
            </a:avLst>
          </a:prstGeom>
          <a:noFill/>
        </p:spPr>
        <p:txBody>
          <a:bodyPr wrap="square" rtlCol="0">
            <a:spAutoFit/>
          </a:bodyPr>
          <a:lstStyle/>
          <a:p>
            <a:pPr algn="ctr">
              <a:lnSpc>
                <a:spcPts val="1200"/>
              </a:lnSpc>
            </a:pPr>
            <a:r>
              <a:rPr lang="ja-JP" altLang="en-US" sz="1050">
                <a:solidFill>
                  <a:schemeClr val="tx2">
                    <a:lumMod val="50000"/>
                  </a:schemeClr>
                </a:solidFill>
                <a:latin typeface="+mn-ea"/>
                <a:cs typeface="Meiryo UI" panose="020B0604030504040204" pitchFamily="50" charset="-128"/>
              </a:rPr>
              <a:t>関西</a:t>
            </a:r>
            <a:endParaRPr lang="en-US" altLang="ja-JP" sz="1050" dirty="0">
              <a:solidFill>
                <a:schemeClr val="tx2">
                  <a:lumMod val="50000"/>
                </a:schemeClr>
              </a:solidFill>
              <a:latin typeface="+mn-ea"/>
              <a:cs typeface="Meiryo UI" panose="020B0604030504040204" pitchFamily="50" charset="-128"/>
            </a:endParaRPr>
          </a:p>
          <a:p>
            <a:pPr algn="ctr">
              <a:lnSpc>
                <a:spcPts val="1200"/>
              </a:lnSpc>
            </a:pPr>
            <a:r>
              <a:rPr lang="en-US" altLang="ja-JP" sz="1050" dirty="0">
                <a:solidFill>
                  <a:schemeClr val="tx2">
                    <a:lumMod val="50000"/>
                  </a:schemeClr>
                </a:solidFill>
                <a:latin typeface="+mn-ea"/>
                <a:cs typeface="Meiryo UI" panose="020B0604030504040204" pitchFamily="50" charset="-128"/>
              </a:rPr>
              <a:t>23</a:t>
            </a:r>
            <a:r>
              <a:rPr kumimoji="1" lang="ja-JP" altLang="en-US" sz="1050">
                <a:solidFill>
                  <a:schemeClr val="tx2">
                    <a:lumMod val="50000"/>
                  </a:schemeClr>
                </a:solidFill>
                <a:latin typeface="+mn-ea"/>
              </a:rPr>
              <a:t>％</a:t>
            </a:r>
            <a:endParaRPr kumimoji="1" lang="ja-JP" altLang="en-US" sz="1050" dirty="0">
              <a:solidFill>
                <a:schemeClr val="tx2">
                  <a:lumMod val="50000"/>
                </a:schemeClr>
              </a:solidFill>
              <a:latin typeface="+mn-ea"/>
            </a:endParaRPr>
          </a:p>
        </p:txBody>
      </p:sp>
      <p:sp>
        <p:nvSpPr>
          <p:cNvPr id="62" name="テキスト ボックス 61">
            <a:extLst>
              <a:ext uri="{FF2B5EF4-FFF2-40B4-BE49-F238E27FC236}">
                <a16:creationId xmlns:a16="http://schemas.microsoft.com/office/drawing/2014/main" id="{2AB5A0A7-EFDF-C943-BA33-B05C8D5868BA}"/>
              </a:ext>
            </a:extLst>
          </p:cNvPr>
          <p:cNvSpPr txBox="1"/>
          <p:nvPr/>
        </p:nvSpPr>
        <p:spPr>
          <a:xfrm>
            <a:off x="7325182" y="2559750"/>
            <a:ext cx="495789" cy="402033"/>
          </a:xfrm>
          <a:prstGeom prst="roundRect">
            <a:avLst>
              <a:gd name="adj" fmla="val 0"/>
            </a:avLst>
          </a:prstGeom>
          <a:noFill/>
        </p:spPr>
        <p:txBody>
          <a:bodyPr wrap="square" rtlCol="0">
            <a:spAutoFit/>
          </a:bodyPr>
          <a:lstStyle/>
          <a:p>
            <a:pPr algn="ctr">
              <a:lnSpc>
                <a:spcPts val="1200"/>
              </a:lnSpc>
            </a:pPr>
            <a:r>
              <a:rPr lang="ja-JP" altLang="en-US" sz="800" dirty="0">
                <a:solidFill>
                  <a:schemeClr val="tx2">
                    <a:lumMod val="50000"/>
                  </a:schemeClr>
                </a:solidFill>
                <a:latin typeface="+mn-ea"/>
                <a:cs typeface="Meiryo UI" panose="020B0604030504040204" pitchFamily="50" charset="-128"/>
              </a:rPr>
              <a:t>中部</a:t>
            </a:r>
            <a:endParaRPr lang="en-US" altLang="ja-JP" sz="800" dirty="0">
              <a:solidFill>
                <a:schemeClr val="tx2">
                  <a:lumMod val="50000"/>
                </a:schemeClr>
              </a:solidFill>
              <a:latin typeface="+mn-ea"/>
              <a:cs typeface="Meiryo UI" panose="020B0604030504040204" pitchFamily="50" charset="-128"/>
            </a:endParaRPr>
          </a:p>
          <a:p>
            <a:pPr algn="ctr">
              <a:lnSpc>
                <a:spcPts val="1200"/>
              </a:lnSpc>
            </a:pPr>
            <a:r>
              <a:rPr kumimoji="1" lang="en-US" altLang="ja-JP" sz="800" dirty="0">
                <a:solidFill>
                  <a:schemeClr val="tx2">
                    <a:lumMod val="50000"/>
                  </a:schemeClr>
                </a:solidFill>
                <a:latin typeface="+mn-ea"/>
              </a:rPr>
              <a:t>14</a:t>
            </a:r>
            <a:r>
              <a:rPr kumimoji="1" lang="ja-JP" altLang="en-US" sz="800">
                <a:solidFill>
                  <a:schemeClr val="tx2">
                    <a:lumMod val="50000"/>
                  </a:schemeClr>
                </a:solidFill>
                <a:latin typeface="+mn-ea"/>
              </a:rPr>
              <a:t>％</a:t>
            </a:r>
            <a:endParaRPr kumimoji="1" lang="ja-JP" altLang="en-US" sz="800" dirty="0">
              <a:solidFill>
                <a:schemeClr val="tx2">
                  <a:lumMod val="50000"/>
                </a:schemeClr>
              </a:solidFill>
              <a:latin typeface="+mn-ea"/>
            </a:endParaRPr>
          </a:p>
        </p:txBody>
      </p:sp>
      <p:sp>
        <p:nvSpPr>
          <p:cNvPr id="63" name="テキスト ボックス 62">
            <a:extLst>
              <a:ext uri="{FF2B5EF4-FFF2-40B4-BE49-F238E27FC236}">
                <a16:creationId xmlns:a16="http://schemas.microsoft.com/office/drawing/2014/main" id="{A49300AB-7087-F84B-ABA6-C130DA0F8513}"/>
              </a:ext>
            </a:extLst>
          </p:cNvPr>
          <p:cNvSpPr txBox="1"/>
          <p:nvPr/>
        </p:nvSpPr>
        <p:spPr>
          <a:xfrm>
            <a:off x="6770606" y="2712976"/>
            <a:ext cx="391861" cy="325089"/>
          </a:xfrm>
          <a:prstGeom prst="roundRect">
            <a:avLst>
              <a:gd name="adj" fmla="val 0"/>
            </a:avLst>
          </a:prstGeom>
          <a:noFill/>
        </p:spPr>
        <p:txBody>
          <a:bodyPr wrap="square" rtlCol="0">
            <a:spAutoFit/>
          </a:bodyPr>
          <a:lstStyle/>
          <a:p>
            <a:pPr algn="ctr">
              <a:lnSpc>
                <a:spcPts val="900"/>
              </a:lnSpc>
            </a:pPr>
            <a:r>
              <a:rPr lang="ja-JP" altLang="en-US" sz="800" dirty="0">
                <a:solidFill>
                  <a:schemeClr val="tx2">
                    <a:lumMod val="50000"/>
                  </a:schemeClr>
                </a:solidFill>
                <a:latin typeface="+mn-ea"/>
                <a:cs typeface="Meiryo UI" panose="020B0604030504040204" pitchFamily="50" charset="-128"/>
              </a:rPr>
              <a:t>中国</a:t>
            </a:r>
            <a:endParaRPr lang="en-US" altLang="ja-JP" sz="800" dirty="0">
              <a:solidFill>
                <a:schemeClr val="tx2">
                  <a:lumMod val="50000"/>
                </a:schemeClr>
              </a:solidFill>
              <a:latin typeface="+mn-ea"/>
              <a:cs typeface="Meiryo UI" panose="020B0604030504040204" pitchFamily="50" charset="-128"/>
            </a:endParaRPr>
          </a:p>
          <a:p>
            <a:pPr algn="ctr">
              <a:lnSpc>
                <a:spcPts val="900"/>
              </a:lnSpc>
            </a:pPr>
            <a:r>
              <a:rPr kumimoji="1" lang="en-US" altLang="ja-JP" sz="800" dirty="0">
                <a:solidFill>
                  <a:schemeClr val="tx2">
                    <a:lumMod val="50000"/>
                  </a:schemeClr>
                </a:solidFill>
                <a:latin typeface="+mn-ea"/>
              </a:rPr>
              <a:t>4%</a:t>
            </a:r>
            <a:endParaRPr kumimoji="1" lang="ja-JP" altLang="en-US" sz="800" dirty="0">
              <a:solidFill>
                <a:schemeClr val="tx2">
                  <a:lumMod val="50000"/>
                </a:schemeClr>
              </a:solidFill>
              <a:latin typeface="+mn-ea"/>
            </a:endParaRPr>
          </a:p>
        </p:txBody>
      </p:sp>
      <p:sp>
        <p:nvSpPr>
          <p:cNvPr id="64" name="テキスト ボックス 63">
            <a:extLst>
              <a:ext uri="{FF2B5EF4-FFF2-40B4-BE49-F238E27FC236}">
                <a16:creationId xmlns:a16="http://schemas.microsoft.com/office/drawing/2014/main" id="{B6F35C1C-1573-A340-9FC0-7F2A3094F20B}"/>
              </a:ext>
            </a:extLst>
          </p:cNvPr>
          <p:cNvSpPr txBox="1"/>
          <p:nvPr/>
        </p:nvSpPr>
        <p:spPr>
          <a:xfrm>
            <a:off x="6744798" y="3085377"/>
            <a:ext cx="449833" cy="363929"/>
          </a:xfrm>
          <a:prstGeom prst="roundRect">
            <a:avLst/>
          </a:prstGeom>
          <a:noFill/>
        </p:spPr>
        <p:txBody>
          <a:bodyPr wrap="square" rtlCol="0">
            <a:spAutoFit/>
          </a:bodyPr>
          <a:lstStyle/>
          <a:p>
            <a:pPr algn="ctr">
              <a:lnSpc>
                <a:spcPts val="900"/>
              </a:lnSpc>
            </a:pPr>
            <a:r>
              <a:rPr lang="ja-JP" altLang="en-US" sz="800" dirty="0">
                <a:solidFill>
                  <a:schemeClr val="tx2">
                    <a:lumMod val="50000"/>
                  </a:schemeClr>
                </a:solidFill>
                <a:latin typeface="+mn-ea"/>
                <a:cs typeface="Meiryo UI" panose="020B0604030504040204" pitchFamily="50" charset="-128"/>
              </a:rPr>
              <a:t>四国</a:t>
            </a:r>
            <a:endParaRPr lang="en-US" altLang="ja-JP" sz="800" dirty="0">
              <a:solidFill>
                <a:schemeClr val="tx2">
                  <a:lumMod val="50000"/>
                </a:schemeClr>
              </a:solidFill>
              <a:latin typeface="+mn-ea"/>
              <a:cs typeface="Meiryo UI" panose="020B0604030504040204" pitchFamily="50" charset="-128"/>
            </a:endParaRPr>
          </a:p>
          <a:p>
            <a:pPr algn="ctr">
              <a:lnSpc>
                <a:spcPts val="900"/>
              </a:lnSpc>
            </a:pPr>
            <a:r>
              <a:rPr kumimoji="1" lang="en-US" altLang="ja-JP" sz="800" dirty="0">
                <a:solidFill>
                  <a:schemeClr val="tx2">
                    <a:lumMod val="50000"/>
                  </a:schemeClr>
                </a:solidFill>
                <a:latin typeface="+mn-ea"/>
              </a:rPr>
              <a:t>2%</a:t>
            </a:r>
            <a:endParaRPr kumimoji="1" lang="ja-JP" altLang="en-US" sz="800" dirty="0">
              <a:solidFill>
                <a:schemeClr val="tx2">
                  <a:lumMod val="50000"/>
                </a:schemeClr>
              </a:solidFill>
              <a:latin typeface="+mn-ea"/>
            </a:endParaRPr>
          </a:p>
        </p:txBody>
      </p:sp>
      <p:sp>
        <p:nvSpPr>
          <p:cNvPr id="65" name="テキスト ボックス 64">
            <a:extLst>
              <a:ext uri="{FF2B5EF4-FFF2-40B4-BE49-F238E27FC236}">
                <a16:creationId xmlns:a16="http://schemas.microsoft.com/office/drawing/2014/main" id="{3902C091-D175-F747-A3F8-4F2761AC2DA6}"/>
              </a:ext>
            </a:extLst>
          </p:cNvPr>
          <p:cNvSpPr txBox="1"/>
          <p:nvPr/>
        </p:nvSpPr>
        <p:spPr>
          <a:xfrm>
            <a:off x="6367542" y="2812086"/>
            <a:ext cx="432632" cy="363929"/>
          </a:xfrm>
          <a:prstGeom prst="roundRect">
            <a:avLst/>
          </a:prstGeom>
          <a:noFill/>
        </p:spPr>
        <p:txBody>
          <a:bodyPr wrap="square" rtlCol="0">
            <a:spAutoFit/>
          </a:bodyPr>
          <a:lstStyle/>
          <a:p>
            <a:pPr algn="ctr">
              <a:lnSpc>
                <a:spcPts val="900"/>
              </a:lnSpc>
            </a:pPr>
            <a:r>
              <a:rPr lang="ja-JP" altLang="en-US" sz="800" dirty="0">
                <a:solidFill>
                  <a:schemeClr val="tx2">
                    <a:lumMod val="50000"/>
                  </a:schemeClr>
                </a:solidFill>
                <a:latin typeface="+mn-ea"/>
                <a:cs typeface="Meiryo UI" panose="020B0604030504040204" pitchFamily="50" charset="-128"/>
              </a:rPr>
              <a:t>九州</a:t>
            </a:r>
            <a:endParaRPr lang="en-US" altLang="ja-JP" sz="800" dirty="0">
              <a:solidFill>
                <a:schemeClr val="tx2">
                  <a:lumMod val="50000"/>
                </a:schemeClr>
              </a:solidFill>
              <a:latin typeface="+mn-ea"/>
              <a:cs typeface="Meiryo UI" panose="020B0604030504040204" pitchFamily="50" charset="-128"/>
            </a:endParaRPr>
          </a:p>
          <a:p>
            <a:pPr algn="ctr">
              <a:lnSpc>
                <a:spcPts val="900"/>
              </a:lnSpc>
            </a:pPr>
            <a:r>
              <a:rPr kumimoji="1" lang="en-US" altLang="ja-JP" sz="800" dirty="0">
                <a:solidFill>
                  <a:schemeClr val="tx2">
                    <a:lumMod val="50000"/>
                  </a:schemeClr>
                </a:solidFill>
                <a:latin typeface="+mn-ea"/>
              </a:rPr>
              <a:t>7%</a:t>
            </a:r>
            <a:endParaRPr kumimoji="1" lang="ja-JP" altLang="en-US" sz="800" dirty="0">
              <a:solidFill>
                <a:schemeClr val="tx2">
                  <a:lumMod val="50000"/>
                </a:schemeClr>
              </a:solidFill>
              <a:latin typeface="+mn-ea"/>
            </a:endParaRPr>
          </a:p>
        </p:txBody>
      </p:sp>
      <p:sp>
        <p:nvSpPr>
          <p:cNvPr id="66" name="テキスト ボックス 65">
            <a:extLst>
              <a:ext uri="{FF2B5EF4-FFF2-40B4-BE49-F238E27FC236}">
                <a16:creationId xmlns:a16="http://schemas.microsoft.com/office/drawing/2014/main" id="{2C4673CC-B257-6C43-AE52-27FA3B60EE6A}"/>
              </a:ext>
            </a:extLst>
          </p:cNvPr>
          <p:cNvSpPr txBox="1"/>
          <p:nvPr/>
        </p:nvSpPr>
        <p:spPr>
          <a:xfrm>
            <a:off x="7576248" y="2260619"/>
            <a:ext cx="413852" cy="325089"/>
          </a:xfrm>
          <a:prstGeom prst="roundRect">
            <a:avLst>
              <a:gd name="adj" fmla="val 0"/>
            </a:avLst>
          </a:prstGeom>
          <a:noFill/>
        </p:spPr>
        <p:txBody>
          <a:bodyPr wrap="square" rtlCol="0">
            <a:spAutoFit/>
          </a:bodyPr>
          <a:lstStyle/>
          <a:p>
            <a:pPr algn="ctr">
              <a:lnSpc>
                <a:spcPts val="900"/>
              </a:lnSpc>
            </a:pPr>
            <a:r>
              <a:rPr lang="ja-JP" altLang="en-US" sz="800" dirty="0">
                <a:solidFill>
                  <a:schemeClr val="tx2">
                    <a:lumMod val="50000"/>
                  </a:schemeClr>
                </a:solidFill>
                <a:latin typeface="+mn-ea"/>
                <a:cs typeface="Meiryo UI" panose="020B0604030504040204" pitchFamily="50" charset="-128"/>
              </a:rPr>
              <a:t>東北</a:t>
            </a:r>
            <a:endParaRPr lang="en-US" altLang="ja-JP" sz="800" dirty="0">
              <a:solidFill>
                <a:schemeClr val="tx2">
                  <a:lumMod val="50000"/>
                </a:schemeClr>
              </a:solidFill>
              <a:latin typeface="+mn-ea"/>
              <a:cs typeface="Meiryo UI" panose="020B0604030504040204" pitchFamily="50" charset="-128"/>
            </a:endParaRPr>
          </a:p>
          <a:p>
            <a:pPr algn="ctr">
              <a:lnSpc>
                <a:spcPts val="900"/>
              </a:lnSpc>
            </a:pPr>
            <a:r>
              <a:rPr kumimoji="1" lang="en-US" altLang="ja-JP" sz="800" dirty="0">
                <a:solidFill>
                  <a:schemeClr val="tx2">
                    <a:lumMod val="50000"/>
                  </a:schemeClr>
                </a:solidFill>
                <a:latin typeface="+mn-ea"/>
              </a:rPr>
              <a:t>4%</a:t>
            </a:r>
            <a:endParaRPr kumimoji="1" lang="ja-JP" altLang="en-US" sz="800" dirty="0">
              <a:solidFill>
                <a:schemeClr val="tx2">
                  <a:lumMod val="50000"/>
                </a:schemeClr>
              </a:solidFill>
              <a:latin typeface="+mn-ea"/>
            </a:endParaRPr>
          </a:p>
        </p:txBody>
      </p:sp>
      <p:sp>
        <p:nvSpPr>
          <p:cNvPr id="67" name="テキスト ボックス 66">
            <a:extLst>
              <a:ext uri="{FF2B5EF4-FFF2-40B4-BE49-F238E27FC236}">
                <a16:creationId xmlns:a16="http://schemas.microsoft.com/office/drawing/2014/main" id="{F6EF10A4-47B5-DA4D-BA4E-9C58DC408E52}"/>
              </a:ext>
            </a:extLst>
          </p:cNvPr>
          <p:cNvSpPr txBox="1"/>
          <p:nvPr/>
        </p:nvSpPr>
        <p:spPr>
          <a:xfrm>
            <a:off x="7549953" y="1849358"/>
            <a:ext cx="533123" cy="325089"/>
          </a:xfrm>
          <a:prstGeom prst="roundRect">
            <a:avLst>
              <a:gd name="adj" fmla="val 0"/>
            </a:avLst>
          </a:prstGeom>
          <a:noFill/>
        </p:spPr>
        <p:txBody>
          <a:bodyPr wrap="square" rtlCol="0">
            <a:spAutoFit/>
          </a:bodyPr>
          <a:lstStyle/>
          <a:p>
            <a:pPr algn="ctr">
              <a:lnSpc>
                <a:spcPts val="900"/>
              </a:lnSpc>
            </a:pPr>
            <a:r>
              <a:rPr lang="ja-JP" altLang="en-US" sz="800" dirty="0">
                <a:solidFill>
                  <a:schemeClr val="tx2">
                    <a:lumMod val="50000"/>
                  </a:schemeClr>
                </a:solidFill>
                <a:latin typeface="+mn-ea"/>
                <a:cs typeface="Meiryo UI" panose="020B0604030504040204" pitchFamily="50" charset="-128"/>
              </a:rPr>
              <a:t>北海道</a:t>
            </a:r>
            <a:endParaRPr lang="en-US" altLang="ja-JP" sz="800" dirty="0">
              <a:solidFill>
                <a:schemeClr val="tx2">
                  <a:lumMod val="50000"/>
                </a:schemeClr>
              </a:solidFill>
              <a:latin typeface="+mn-ea"/>
              <a:cs typeface="Meiryo UI" panose="020B0604030504040204" pitchFamily="50" charset="-128"/>
            </a:endParaRPr>
          </a:p>
          <a:p>
            <a:pPr algn="ctr">
              <a:lnSpc>
                <a:spcPts val="900"/>
              </a:lnSpc>
            </a:pPr>
            <a:r>
              <a:rPr kumimoji="1" lang="en-US" altLang="ja-JP" sz="800" dirty="0">
                <a:solidFill>
                  <a:schemeClr val="tx2">
                    <a:lumMod val="50000"/>
                  </a:schemeClr>
                </a:solidFill>
                <a:latin typeface="+mn-ea"/>
              </a:rPr>
              <a:t>4%</a:t>
            </a:r>
            <a:endParaRPr kumimoji="1" lang="ja-JP" altLang="en-US" sz="800" dirty="0">
              <a:solidFill>
                <a:schemeClr val="tx2">
                  <a:lumMod val="50000"/>
                </a:schemeClr>
              </a:solidFill>
              <a:latin typeface="+mn-ea"/>
            </a:endParaRPr>
          </a:p>
        </p:txBody>
      </p:sp>
      <p:sp>
        <p:nvSpPr>
          <p:cNvPr id="69" name="テキスト ボックス 68">
            <a:extLst>
              <a:ext uri="{FF2B5EF4-FFF2-40B4-BE49-F238E27FC236}">
                <a16:creationId xmlns:a16="http://schemas.microsoft.com/office/drawing/2014/main" id="{FD1A5BC9-0136-8845-8AEC-3DC4BD6069A4}"/>
              </a:ext>
            </a:extLst>
          </p:cNvPr>
          <p:cNvSpPr txBox="1"/>
          <p:nvPr/>
        </p:nvSpPr>
        <p:spPr>
          <a:xfrm>
            <a:off x="7548822" y="2869426"/>
            <a:ext cx="602476" cy="403957"/>
          </a:xfrm>
          <a:prstGeom prst="roundRect">
            <a:avLst>
              <a:gd name="adj" fmla="val 0"/>
            </a:avLst>
          </a:prstGeom>
          <a:noFill/>
        </p:spPr>
        <p:txBody>
          <a:bodyPr wrap="square" rtlCol="0">
            <a:spAutoFit/>
          </a:bodyPr>
          <a:lstStyle/>
          <a:p>
            <a:pPr algn="ctr">
              <a:lnSpc>
                <a:spcPts val="1200"/>
              </a:lnSpc>
            </a:pPr>
            <a:r>
              <a:rPr lang="ja-JP" altLang="en-US" sz="1100" dirty="0">
                <a:solidFill>
                  <a:schemeClr val="tx2">
                    <a:lumMod val="50000"/>
                  </a:schemeClr>
                </a:solidFill>
                <a:latin typeface="+mn-ea"/>
                <a:cs typeface="Meiryo UI" panose="020B0604030504040204" pitchFamily="50" charset="-128"/>
              </a:rPr>
              <a:t>関東</a:t>
            </a:r>
            <a:endParaRPr lang="en-US" altLang="ja-JP" sz="1100" baseline="40000" dirty="0">
              <a:solidFill>
                <a:schemeClr val="tx2">
                  <a:lumMod val="50000"/>
                </a:schemeClr>
              </a:solidFill>
              <a:latin typeface="+mn-ea"/>
              <a:cs typeface="Meiryo UI" panose="020B0604030504040204" pitchFamily="50" charset="-128"/>
            </a:endParaRPr>
          </a:p>
          <a:p>
            <a:pPr algn="ctr">
              <a:lnSpc>
                <a:spcPts val="1200"/>
              </a:lnSpc>
            </a:pPr>
            <a:r>
              <a:rPr kumimoji="1" lang="en-US" altLang="ja-JP" sz="1100" dirty="0">
                <a:solidFill>
                  <a:schemeClr val="tx2">
                    <a:lumMod val="50000"/>
                  </a:schemeClr>
                </a:solidFill>
                <a:latin typeface="+mn-ea"/>
              </a:rPr>
              <a:t>44</a:t>
            </a:r>
            <a:r>
              <a:rPr kumimoji="1" lang="ja-JP" altLang="en-US" sz="1100" dirty="0">
                <a:solidFill>
                  <a:schemeClr val="tx2">
                    <a:lumMod val="50000"/>
                  </a:schemeClr>
                </a:solidFill>
                <a:latin typeface="+mn-ea"/>
              </a:rPr>
              <a:t>％</a:t>
            </a:r>
          </a:p>
        </p:txBody>
      </p:sp>
      <p:pic>
        <p:nvPicPr>
          <p:cNvPr id="70" name="図 69" descr="光 が含まれている画像&#10;&#10;自動的に生成された説明">
            <a:extLst>
              <a:ext uri="{FF2B5EF4-FFF2-40B4-BE49-F238E27FC236}">
                <a16:creationId xmlns:a16="http://schemas.microsoft.com/office/drawing/2014/main" id="{F6F7165D-12B0-9C42-B91F-02E1FEAE55B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flipH="1">
            <a:off x="5978706" y="2183702"/>
            <a:ext cx="1450609" cy="454453"/>
          </a:xfrm>
          <a:prstGeom prst="rect">
            <a:avLst/>
          </a:prstGeom>
        </p:spPr>
      </p:pic>
      <p:sp>
        <p:nvSpPr>
          <p:cNvPr id="71" name="正方形/長方形 70">
            <a:extLst>
              <a:ext uri="{FF2B5EF4-FFF2-40B4-BE49-F238E27FC236}">
                <a16:creationId xmlns:a16="http://schemas.microsoft.com/office/drawing/2014/main" id="{76016815-2393-F44D-B6B9-B79DEC179EF4}"/>
              </a:ext>
            </a:extLst>
          </p:cNvPr>
          <p:cNvSpPr/>
          <p:nvPr/>
        </p:nvSpPr>
        <p:spPr>
          <a:xfrm>
            <a:off x="6037780" y="2250429"/>
            <a:ext cx="1354910" cy="271869"/>
          </a:xfrm>
          <a:prstGeom prst="rect">
            <a:avLst/>
          </a:prstGeom>
        </p:spPr>
        <p:txBody>
          <a:bodyPr wrap="square">
            <a:spAutoFit/>
          </a:bodyPr>
          <a:lstStyle/>
          <a:p>
            <a:pPr algn="ctr">
              <a:lnSpc>
                <a:spcPts val="1420"/>
              </a:lnSpc>
            </a:pPr>
            <a:r>
              <a:rPr lang="ja-JP" altLang="en-US" sz="1000" spc="100">
                <a:solidFill>
                  <a:schemeClr val="tx2">
                    <a:lumMod val="50000"/>
                  </a:schemeClr>
                </a:solidFill>
                <a:latin typeface="+mn-ea"/>
                <a:cs typeface="Meiryo UI" pitchFamily="50" charset="-128"/>
              </a:rPr>
              <a:t>７割が大都市在住</a:t>
            </a:r>
            <a:endParaRPr lang="ja-JP" altLang="en-US" sz="1200" dirty="0">
              <a:solidFill>
                <a:schemeClr val="tx2">
                  <a:lumMod val="50000"/>
                </a:schemeClr>
              </a:solidFill>
              <a:latin typeface="+mn-ea"/>
              <a:cs typeface="Meiryo UI" pitchFamily="50" charset="-128"/>
            </a:endParaRPr>
          </a:p>
        </p:txBody>
      </p:sp>
      <p:sp>
        <p:nvSpPr>
          <p:cNvPr id="72" name="正方形/長方形 71">
            <a:extLst>
              <a:ext uri="{FF2B5EF4-FFF2-40B4-BE49-F238E27FC236}">
                <a16:creationId xmlns:a16="http://schemas.microsoft.com/office/drawing/2014/main" id="{C4EDABC2-C3A3-094B-99DE-80EF21FE1E0B}"/>
              </a:ext>
            </a:extLst>
          </p:cNvPr>
          <p:cNvSpPr/>
          <p:nvPr/>
        </p:nvSpPr>
        <p:spPr>
          <a:xfrm>
            <a:off x="1337678" y="2978443"/>
            <a:ext cx="303099" cy="71790"/>
          </a:xfrm>
          <a:prstGeom prst="rect">
            <a:avLst/>
          </a:prstGeom>
          <a:solidFill>
            <a:srgbClr val="EEF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3" name="グラフ 72">
            <a:extLst>
              <a:ext uri="{FF2B5EF4-FFF2-40B4-BE49-F238E27FC236}">
                <a16:creationId xmlns:a16="http://schemas.microsoft.com/office/drawing/2014/main" id="{AF3C85AA-6FF5-1D4B-AB41-B97A84F4B182}"/>
              </a:ext>
            </a:extLst>
          </p:cNvPr>
          <p:cNvGraphicFramePr/>
          <p:nvPr>
            <p:extLst>
              <p:ext uri="{D42A27DB-BD31-4B8C-83A1-F6EECF244321}">
                <p14:modId xmlns:p14="http://schemas.microsoft.com/office/powerpoint/2010/main" val="3800392996"/>
              </p:ext>
            </p:extLst>
          </p:nvPr>
        </p:nvGraphicFramePr>
        <p:xfrm>
          <a:off x="1722776" y="1480790"/>
          <a:ext cx="3010130" cy="26614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グラフ 73">
            <a:extLst>
              <a:ext uri="{FF2B5EF4-FFF2-40B4-BE49-F238E27FC236}">
                <a16:creationId xmlns:a16="http://schemas.microsoft.com/office/drawing/2014/main" id="{D90FCC38-C4D6-174F-B5F8-3034C79A0708}"/>
              </a:ext>
            </a:extLst>
          </p:cNvPr>
          <p:cNvGraphicFramePr/>
          <p:nvPr>
            <p:extLst>
              <p:ext uri="{D42A27DB-BD31-4B8C-83A1-F6EECF244321}">
                <p14:modId xmlns:p14="http://schemas.microsoft.com/office/powerpoint/2010/main" val="3628018425"/>
              </p:ext>
            </p:extLst>
          </p:nvPr>
        </p:nvGraphicFramePr>
        <p:xfrm>
          <a:off x="368639" y="2005817"/>
          <a:ext cx="1922376" cy="1596885"/>
        </p:xfrm>
        <a:graphic>
          <a:graphicData uri="http://schemas.openxmlformats.org/drawingml/2006/chart">
            <c:chart xmlns:c="http://schemas.openxmlformats.org/drawingml/2006/chart" xmlns:r="http://schemas.openxmlformats.org/officeDocument/2006/relationships" r:id="rId6"/>
          </a:graphicData>
        </a:graphic>
      </p:graphicFrame>
      <p:sp>
        <p:nvSpPr>
          <p:cNvPr id="75" name="テキスト ボックス 74">
            <a:extLst>
              <a:ext uri="{FF2B5EF4-FFF2-40B4-BE49-F238E27FC236}">
                <a16:creationId xmlns:a16="http://schemas.microsoft.com/office/drawing/2014/main" id="{C15E082D-1598-B14A-9216-6028A0442A32}"/>
              </a:ext>
            </a:extLst>
          </p:cNvPr>
          <p:cNvSpPr txBox="1"/>
          <p:nvPr/>
        </p:nvSpPr>
        <p:spPr>
          <a:xfrm>
            <a:off x="1265720" y="2724703"/>
            <a:ext cx="490840" cy="415498"/>
          </a:xfrm>
          <a:prstGeom prst="rect">
            <a:avLst/>
          </a:prstGeom>
          <a:noFill/>
        </p:spPr>
        <p:txBody>
          <a:bodyPr wrap="none" rtlCol="0">
            <a:spAutoFit/>
          </a:bodyPr>
          <a:lstStyle/>
          <a:p>
            <a:pPr algn="ctr"/>
            <a:r>
              <a:rPr lang="ja-JP" altLang="en-US" sz="1050">
                <a:solidFill>
                  <a:schemeClr val="tx2">
                    <a:lumMod val="50000"/>
                  </a:schemeClr>
                </a:solidFill>
                <a:latin typeface="+mn-ea"/>
                <a:cs typeface="Meiryo UI" panose="020B0604030504040204" pitchFamily="50" charset="-128"/>
              </a:rPr>
              <a:t>女性</a:t>
            </a:r>
            <a:endParaRPr lang="en-US" altLang="ja-JP" sz="1050" dirty="0">
              <a:solidFill>
                <a:schemeClr val="tx2">
                  <a:lumMod val="50000"/>
                </a:schemeClr>
              </a:solidFill>
              <a:latin typeface="+mn-ea"/>
              <a:cs typeface="Meiryo UI" panose="020B0604030504040204" pitchFamily="50" charset="-128"/>
            </a:endParaRPr>
          </a:p>
          <a:p>
            <a:pPr algn="ctr"/>
            <a:r>
              <a:rPr lang="en-US" altLang="ja-JP" sz="1050" dirty="0">
                <a:solidFill>
                  <a:schemeClr val="tx2">
                    <a:lumMod val="50000"/>
                  </a:schemeClr>
                </a:solidFill>
                <a:latin typeface="+mn-ea"/>
                <a:cs typeface="Meiryo UI" panose="020B0604030504040204" pitchFamily="50" charset="-128"/>
              </a:rPr>
              <a:t>56%</a:t>
            </a:r>
          </a:p>
        </p:txBody>
      </p:sp>
      <p:sp>
        <p:nvSpPr>
          <p:cNvPr id="76" name="テキスト ボックス 75">
            <a:extLst>
              <a:ext uri="{FF2B5EF4-FFF2-40B4-BE49-F238E27FC236}">
                <a16:creationId xmlns:a16="http://schemas.microsoft.com/office/drawing/2014/main" id="{B8699AD5-EB11-434A-8AEE-565A2954BEBD}"/>
              </a:ext>
            </a:extLst>
          </p:cNvPr>
          <p:cNvSpPr txBox="1"/>
          <p:nvPr/>
        </p:nvSpPr>
        <p:spPr>
          <a:xfrm>
            <a:off x="846838" y="2512271"/>
            <a:ext cx="490840" cy="415498"/>
          </a:xfrm>
          <a:prstGeom prst="rect">
            <a:avLst/>
          </a:prstGeom>
          <a:noFill/>
        </p:spPr>
        <p:txBody>
          <a:bodyPr wrap="none" rtlCol="0">
            <a:spAutoFit/>
          </a:bodyPr>
          <a:lstStyle/>
          <a:p>
            <a:pPr algn="ctr"/>
            <a:r>
              <a:rPr lang="ja-JP" altLang="en-US" sz="1050">
                <a:solidFill>
                  <a:schemeClr val="tx2">
                    <a:lumMod val="50000"/>
                  </a:schemeClr>
                </a:solidFill>
                <a:latin typeface="+mn-ea"/>
                <a:cs typeface="Meiryo UI" panose="020B0604030504040204" pitchFamily="50" charset="-128"/>
              </a:rPr>
              <a:t>男性</a:t>
            </a:r>
            <a:endParaRPr lang="en-US" altLang="ja-JP" sz="1050" dirty="0">
              <a:solidFill>
                <a:schemeClr val="tx2">
                  <a:lumMod val="50000"/>
                </a:schemeClr>
              </a:solidFill>
              <a:latin typeface="+mn-ea"/>
              <a:cs typeface="Meiryo UI" panose="020B0604030504040204" pitchFamily="50" charset="-128"/>
            </a:endParaRPr>
          </a:p>
          <a:p>
            <a:pPr algn="ctr"/>
            <a:r>
              <a:rPr lang="en-US" altLang="ja-JP" sz="1050" dirty="0">
                <a:solidFill>
                  <a:schemeClr val="tx2">
                    <a:lumMod val="50000"/>
                  </a:schemeClr>
                </a:solidFill>
                <a:latin typeface="+mn-ea"/>
                <a:cs typeface="Meiryo UI" panose="020B0604030504040204" pitchFamily="50" charset="-128"/>
              </a:rPr>
              <a:t>44%</a:t>
            </a:r>
          </a:p>
        </p:txBody>
      </p:sp>
      <p:sp>
        <p:nvSpPr>
          <p:cNvPr id="77" name="テキスト ボックス 76">
            <a:extLst>
              <a:ext uri="{FF2B5EF4-FFF2-40B4-BE49-F238E27FC236}">
                <a16:creationId xmlns:a16="http://schemas.microsoft.com/office/drawing/2014/main" id="{5962ABF0-BD49-6D4C-A971-A9958C6EE315}"/>
              </a:ext>
            </a:extLst>
          </p:cNvPr>
          <p:cNvSpPr txBox="1"/>
          <p:nvPr/>
        </p:nvSpPr>
        <p:spPr>
          <a:xfrm>
            <a:off x="2861585" y="2150007"/>
            <a:ext cx="712054" cy="415498"/>
          </a:xfrm>
          <a:prstGeom prst="rect">
            <a:avLst/>
          </a:prstGeom>
          <a:noFill/>
        </p:spPr>
        <p:txBody>
          <a:bodyPr wrap="none" rtlCol="0">
            <a:spAutoFit/>
          </a:bodyPr>
          <a:lstStyle/>
          <a:p>
            <a:pPr algn="ctr"/>
            <a:r>
              <a:rPr lang="en-US" altLang="ja-JP" sz="1050" dirty="0">
                <a:solidFill>
                  <a:schemeClr val="tx2">
                    <a:lumMod val="50000"/>
                  </a:schemeClr>
                </a:solidFill>
                <a:latin typeface="+mn-ea"/>
                <a:cs typeface="Meiryo UI" panose="020B0604030504040204" pitchFamily="50" charset="-128"/>
              </a:rPr>
              <a:t>18-24</a:t>
            </a:r>
            <a:r>
              <a:rPr lang="ja-JP" altLang="en-US" sz="1050" dirty="0">
                <a:solidFill>
                  <a:schemeClr val="tx2">
                    <a:lumMod val="50000"/>
                  </a:schemeClr>
                </a:solidFill>
                <a:latin typeface="+mn-ea"/>
                <a:cs typeface="Meiryo UI" panose="020B0604030504040204" pitchFamily="50" charset="-128"/>
              </a:rPr>
              <a:t>歳</a:t>
            </a:r>
            <a:endParaRPr lang="en-US" altLang="ja-JP" sz="1050" dirty="0">
              <a:solidFill>
                <a:schemeClr val="tx2">
                  <a:lumMod val="50000"/>
                </a:schemeClr>
              </a:solidFill>
              <a:latin typeface="+mn-ea"/>
              <a:cs typeface="Meiryo UI" panose="020B0604030504040204" pitchFamily="50" charset="-128"/>
            </a:endParaRPr>
          </a:p>
          <a:p>
            <a:pPr algn="ctr"/>
            <a:r>
              <a:rPr lang="en-US" altLang="ja-JP" sz="1050" dirty="0">
                <a:solidFill>
                  <a:schemeClr val="tx2">
                    <a:lumMod val="50000"/>
                  </a:schemeClr>
                </a:solidFill>
                <a:latin typeface="+mn-ea"/>
                <a:cs typeface="Meiryo UI" panose="020B0604030504040204" pitchFamily="50" charset="-128"/>
              </a:rPr>
              <a:t>8%</a:t>
            </a:r>
          </a:p>
        </p:txBody>
      </p:sp>
      <p:sp>
        <p:nvSpPr>
          <p:cNvPr id="78" name="テキスト ボックス 77">
            <a:extLst>
              <a:ext uri="{FF2B5EF4-FFF2-40B4-BE49-F238E27FC236}">
                <a16:creationId xmlns:a16="http://schemas.microsoft.com/office/drawing/2014/main" id="{F74978D1-78A6-BE47-AE34-1DE4F0DC40EA}"/>
              </a:ext>
            </a:extLst>
          </p:cNvPr>
          <p:cNvSpPr txBox="1"/>
          <p:nvPr/>
        </p:nvSpPr>
        <p:spPr>
          <a:xfrm>
            <a:off x="3214961" y="2618042"/>
            <a:ext cx="712054" cy="415498"/>
          </a:xfrm>
          <a:prstGeom prst="rect">
            <a:avLst/>
          </a:prstGeom>
          <a:noFill/>
        </p:spPr>
        <p:txBody>
          <a:bodyPr wrap="none" rtlCol="0">
            <a:spAutoFit/>
          </a:bodyPr>
          <a:lstStyle/>
          <a:p>
            <a:pPr algn="ctr"/>
            <a:r>
              <a:rPr lang="en-US" altLang="ja-JP" sz="1050" dirty="0">
                <a:solidFill>
                  <a:schemeClr val="tx2">
                    <a:lumMod val="50000"/>
                  </a:schemeClr>
                </a:solidFill>
                <a:latin typeface="+mn-ea"/>
                <a:cs typeface="Meiryo UI" panose="020B0604030504040204" pitchFamily="50" charset="-128"/>
              </a:rPr>
              <a:t>25-34</a:t>
            </a:r>
            <a:r>
              <a:rPr lang="ja-JP" altLang="en-US" sz="1050" dirty="0">
                <a:solidFill>
                  <a:schemeClr val="tx2">
                    <a:lumMod val="50000"/>
                  </a:schemeClr>
                </a:solidFill>
                <a:latin typeface="+mn-ea"/>
                <a:cs typeface="Meiryo UI" panose="020B0604030504040204" pitchFamily="50" charset="-128"/>
              </a:rPr>
              <a:t>歳</a:t>
            </a:r>
            <a:endParaRPr lang="en-US" altLang="ja-JP" sz="1050" dirty="0">
              <a:solidFill>
                <a:schemeClr val="tx2">
                  <a:lumMod val="50000"/>
                </a:schemeClr>
              </a:solidFill>
              <a:latin typeface="+mn-ea"/>
              <a:cs typeface="Meiryo UI" panose="020B0604030504040204" pitchFamily="50" charset="-128"/>
            </a:endParaRPr>
          </a:p>
          <a:p>
            <a:pPr algn="ctr"/>
            <a:r>
              <a:rPr lang="en-US" altLang="ja-JP" sz="1050" dirty="0">
                <a:solidFill>
                  <a:schemeClr val="tx2">
                    <a:lumMod val="50000"/>
                  </a:schemeClr>
                </a:solidFill>
                <a:latin typeface="+mn-ea"/>
                <a:cs typeface="Meiryo UI" panose="020B0604030504040204" pitchFamily="50" charset="-128"/>
              </a:rPr>
              <a:t>30%</a:t>
            </a:r>
          </a:p>
        </p:txBody>
      </p:sp>
      <p:sp>
        <p:nvSpPr>
          <p:cNvPr id="79" name="テキスト ボックス 78">
            <a:extLst>
              <a:ext uri="{FF2B5EF4-FFF2-40B4-BE49-F238E27FC236}">
                <a16:creationId xmlns:a16="http://schemas.microsoft.com/office/drawing/2014/main" id="{B3027DCD-C12B-EA4A-BB8F-470E8EA64A37}"/>
              </a:ext>
            </a:extLst>
          </p:cNvPr>
          <p:cNvSpPr txBox="1"/>
          <p:nvPr/>
        </p:nvSpPr>
        <p:spPr>
          <a:xfrm>
            <a:off x="2838271" y="3049639"/>
            <a:ext cx="712054" cy="415498"/>
          </a:xfrm>
          <a:prstGeom prst="rect">
            <a:avLst/>
          </a:prstGeom>
          <a:noFill/>
        </p:spPr>
        <p:txBody>
          <a:bodyPr wrap="none" rtlCol="0">
            <a:spAutoFit/>
          </a:bodyPr>
          <a:lstStyle/>
          <a:p>
            <a:pPr algn="ctr"/>
            <a:r>
              <a:rPr lang="en-US" altLang="ja-JP" sz="1050" dirty="0">
                <a:solidFill>
                  <a:schemeClr val="tx2">
                    <a:lumMod val="50000"/>
                  </a:schemeClr>
                </a:solidFill>
                <a:latin typeface="+mn-ea"/>
                <a:cs typeface="Meiryo UI" panose="020B0604030504040204" pitchFamily="50" charset="-128"/>
              </a:rPr>
              <a:t>35-44</a:t>
            </a:r>
            <a:r>
              <a:rPr lang="ja-JP" altLang="en-US" sz="1050" dirty="0">
                <a:solidFill>
                  <a:schemeClr val="tx2">
                    <a:lumMod val="50000"/>
                  </a:schemeClr>
                </a:solidFill>
                <a:latin typeface="+mn-ea"/>
                <a:cs typeface="Meiryo UI" panose="020B0604030504040204" pitchFamily="50" charset="-128"/>
              </a:rPr>
              <a:t>歳</a:t>
            </a:r>
            <a:endParaRPr lang="en-US" altLang="ja-JP" sz="1050" dirty="0">
              <a:solidFill>
                <a:schemeClr val="tx2">
                  <a:lumMod val="50000"/>
                </a:schemeClr>
              </a:solidFill>
              <a:latin typeface="+mn-ea"/>
              <a:cs typeface="Meiryo UI" panose="020B0604030504040204" pitchFamily="50" charset="-128"/>
            </a:endParaRPr>
          </a:p>
          <a:p>
            <a:pPr algn="ctr"/>
            <a:r>
              <a:rPr lang="en-US" altLang="ja-JP" sz="1050" dirty="0">
                <a:solidFill>
                  <a:schemeClr val="tx2">
                    <a:lumMod val="50000"/>
                  </a:schemeClr>
                </a:solidFill>
                <a:latin typeface="+mn-ea"/>
                <a:cs typeface="Meiryo UI" panose="020B0604030504040204" pitchFamily="50" charset="-128"/>
              </a:rPr>
              <a:t>29%</a:t>
            </a:r>
          </a:p>
        </p:txBody>
      </p:sp>
      <p:sp>
        <p:nvSpPr>
          <p:cNvPr id="80" name="テキスト ボックス 79">
            <a:extLst>
              <a:ext uri="{FF2B5EF4-FFF2-40B4-BE49-F238E27FC236}">
                <a16:creationId xmlns:a16="http://schemas.microsoft.com/office/drawing/2014/main" id="{121DDA0B-B9D0-2F40-8FDA-7E971D41FBCF}"/>
              </a:ext>
            </a:extLst>
          </p:cNvPr>
          <p:cNvSpPr txBox="1"/>
          <p:nvPr/>
        </p:nvSpPr>
        <p:spPr>
          <a:xfrm>
            <a:off x="2506888" y="2477773"/>
            <a:ext cx="545342" cy="415498"/>
          </a:xfrm>
          <a:prstGeom prst="rect">
            <a:avLst/>
          </a:prstGeom>
          <a:noFill/>
        </p:spPr>
        <p:txBody>
          <a:bodyPr wrap="none" rtlCol="0">
            <a:spAutoFit/>
          </a:bodyPr>
          <a:lstStyle/>
          <a:p>
            <a:pPr algn="ctr"/>
            <a:r>
              <a:rPr lang="en-US" altLang="ja-JP" sz="1050" dirty="0">
                <a:solidFill>
                  <a:schemeClr val="tx2">
                    <a:lumMod val="50000"/>
                  </a:schemeClr>
                </a:solidFill>
                <a:latin typeface="+mn-ea"/>
                <a:cs typeface="Meiryo UI" panose="020B0604030504040204" pitchFamily="50" charset="-128"/>
              </a:rPr>
              <a:t>45</a:t>
            </a:r>
            <a:r>
              <a:rPr lang="ja-JP" altLang="en-US" sz="1050" dirty="0">
                <a:solidFill>
                  <a:schemeClr val="tx2">
                    <a:lumMod val="50000"/>
                  </a:schemeClr>
                </a:solidFill>
                <a:latin typeface="+mn-ea"/>
                <a:cs typeface="Meiryo UI" panose="020B0604030504040204" pitchFamily="50" charset="-128"/>
              </a:rPr>
              <a:t>歳</a:t>
            </a:r>
            <a:r>
              <a:rPr lang="en-US" altLang="ja-JP" sz="1050" dirty="0">
                <a:solidFill>
                  <a:schemeClr val="tx2">
                    <a:lumMod val="50000"/>
                  </a:schemeClr>
                </a:solidFill>
                <a:latin typeface="+mn-ea"/>
                <a:cs typeface="Meiryo UI" panose="020B0604030504040204" pitchFamily="50" charset="-128"/>
              </a:rPr>
              <a:t>-</a:t>
            </a:r>
          </a:p>
          <a:p>
            <a:pPr algn="ctr"/>
            <a:r>
              <a:rPr lang="en-US" altLang="ja-JP" sz="1050" dirty="0">
                <a:solidFill>
                  <a:schemeClr val="tx2">
                    <a:lumMod val="50000"/>
                  </a:schemeClr>
                </a:solidFill>
                <a:latin typeface="+mn-ea"/>
                <a:cs typeface="Meiryo UI" panose="020B0604030504040204" pitchFamily="50" charset="-128"/>
              </a:rPr>
              <a:t>23%</a:t>
            </a:r>
          </a:p>
        </p:txBody>
      </p:sp>
      <p:sp>
        <p:nvSpPr>
          <p:cNvPr id="81" name="テキスト ボックス 80">
            <a:extLst>
              <a:ext uri="{FF2B5EF4-FFF2-40B4-BE49-F238E27FC236}">
                <a16:creationId xmlns:a16="http://schemas.microsoft.com/office/drawing/2014/main" id="{066DF28B-51EF-FD43-9062-E96054DFE3EE}"/>
              </a:ext>
            </a:extLst>
          </p:cNvPr>
          <p:cNvSpPr txBox="1"/>
          <p:nvPr/>
        </p:nvSpPr>
        <p:spPr>
          <a:xfrm>
            <a:off x="2834594" y="1762285"/>
            <a:ext cx="771693" cy="307777"/>
          </a:xfrm>
          <a:prstGeom prst="rect">
            <a:avLst/>
          </a:prstGeom>
          <a:noFill/>
        </p:spPr>
        <p:txBody>
          <a:bodyPr wrap="square" rtlCol="0">
            <a:spAutoFit/>
          </a:bodyPr>
          <a:lstStyle/>
          <a:p>
            <a:pPr algn="ctr"/>
            <a:r>
              <a:rPr lang="ja-JP" altLang="en-US" sz="1400" b="1">
                <a:solidFill>
                  <a:srgbClr val="585959"/>
                </a:solidFill>
                <a:cs typeface="Meiryo" charset="-128"/>
              </a:rPr>
              <a:t>年齢</a:t>
            </a:r>
            <a:endParaRPr lang="en-US" altLang="ja-JP" sz="1400" b="1" dirty="0">
              <a:solidFill>
                <a:srgbClr val="585959"/>
              </a:solidFill>
              <a:cs typeface="Meiryo" charset="-128"/>
            </a:endParaRPr>
          </a:p>
        </p:txBody>
      </p:sp>
      <p:sp>
        <p:nvSpPr>
          <p:cNvPr id="82" name="テキスト ボックス 81">
            <a:extLst>
              <a:ext uri="{FF2B5EF4-FFF2-40B4-BE49-F238E27FC236}">
                <a16:creationId xmlns:a16="http://schemas.microsoft.com/office/drawing/2014/main" id="{F88058EF-EDB0-4D4B-91B7-A149A412153E}"/>
              </a:ext>
            </a:extLst>
          </p:cNvPr>
          <p:cNvSpPr txBox="1"/>
          <p:nvPr/>
        </p:nvSpPr>
        <p:spPr>
          <a:xfrm>
            <a:off x="948244" y="1762285"/>
            <a:ext cx="771693" cy="307777"/>
          </a:xfrm>
          <a:prstGeom prst="rect">
            <a:avLst/>
          </a:prstGeom>
          <a:noFill/>
        </p:spPr>
        <p:txBody>
          <a:bodyPr wrap="square" rtlCol="0">
            <a:spAutoFit/>
          </a:bodyPr>
          <a:lstStyle/>
          <a:p>
            <a:pPr algn="ctr"/>
            <a:r>
              <a:rPr lang="ja-JP" altLang="en-US" sz="1400" b="1">
                <a:solidFill>
                  <a:srgbClr val="585959"/>
                </a:solidFill>
                <a:cs typeface="Meiryo" charset="-128"/>
              </a:rPr>
              <a:t>性別</a:t>
            </a:r>
            <a:endParaRPr lang="en-US" altLang="ja-JP" sz="1400" b="1" dirty="0">
              <a:solidFill>
                <a:srgbClr val="585959"/>
              </a:solidFill>
              <a:cs typeface="Meiryo" charset="-128"/>
            </a:endParaRPr>
          </a:p>
        </p:txBody>
      </p:sp>
      <p:sp>
        <p:nvSpPr>
          <p:cNvPr id="83" name="正方形/長方形 82">
            <a:extLst>
              <a:ext uri="{FF2B5EF4-FFF2-40B4-BE49-F238E27FC236}">
                <a16:creationId xmlns:a16="http://schemas.microsoft.com/office/drawing/2014/main" id="{301EEBBB-99E4-0448-82AD-21E3FF96273B}"/>
              </a:ext>
            </a:extLst>
          </p:cNvPr>
          <p:cNvSpPr/>
          <p:nvPr/>
        </p:nvSpPr>
        <p:spPr>
          <a:xfrm>
            <a:off x="5235834" y="2977334"/>
            <a:ext cx="303099" cy="71790"/>
          </a:xfrm>
          <a:prstGeom prst="rect">
            <a:avLst/>
          </a:prstGeom>
          <a:solidFill>
            <a:srgbClr val="EEF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4" name="グラフ 83">
            <a:extLst>
              <a:ext uri="{FF2B5EF4-FFF2-40B4-BE49-F238E27FC236}">
                <a16:creationId xmlns:a16="http://schemas.microsoft.com/office/drawing/2014/main" id="{16CCDB22-D335-C646-BD41-ECF416A8938F}"/>
              </a:ext>
            </a:extLst>
          </p:cNvPr>
          <p:cNvGraphicFramePr/>
          <p:nvPr>
            <p:extLst>
              <p:ext uri="{D42A27DB-BD31-4B8C-83A1-F6EECF244321}">
                <p14:modId xmlns:p14="http://schemas.microsoft.com/office/powerpoint/2010/main" val="2389785292"/>
              </p:ext>
            </p:extLst>
          </p:nvPr>
        </p:nvGraphicFramePr>
        <p:xfrm>
          <a:off x="4179113" y="2004708"/>
          <a:ext cx="1922376" cy="1596885"/>
        </p:xfrm>
        <a:graphic>
          <a:graphicData uri="http://schemas.openxmlformats.org/drawingml/2006/chart">
            <c:chart xmlns:c="http://schemas.openxmlformats.org/drawingml/2006/chart" xmlns:r="http://schemas.openxmlformats.org/officeDocument/2006/relationships" r:id="rId7"/>
          </a:graphicData>
        </a:graphic>
      </p:graphicFrame>
      <p:sp>
        <p:nvSpPr>
          <p:cNvPr id="85" name="テキスト ボックス 84">
            <a:extLst>
              <a:ext uri="{FF2B5EF4-FFF2-40B4-BE49-F238E27FC236}">
                <a16:creationId xmlns:a16="http://schemas.microsoft.com/office/drawing/2014/main" id="{4DDD769B-8C5C-3E4A-A3DC-9F1BF125B753}"/>
              </a:ext>
            </a:extLst>
          </p:cNvPr>
          <p:cNvSpPr txBox="1"/>
          <p:nvPr/>
        </p:nvSpPr>
        <p:spPr>
          <a:xfrm>
            <a:off x="5027303" y="2723594"/>
            <a:ext cx="588623" cy="415498"/>
          </a:xfrm>
          <a:prstGeom prst="rect">
            <a:avLst/>
          </a:prstGeom>
          <a:noFill/>
        </p:spPr>
        <p:txBody>
          <a:bodyPr wrap="none" rtlCol="0">
            <a:spAutoFit/>
          </a:bodyPr>
          <a:lstStyle/>
          <a:p>
            <a:pPr algn="ctr"/>
            <a:r>
              <a:rPr lang="ja-JP" altLang="en-US" sz="1050">
                <a:solidFill>
                  <a:schemeClr val="tx2">
                    <a:lumMod val="50000"/>
                  </a:schemeClr>
                </a:solidFill>
                <a:latin typeface="+mn-ea"/>
                <a:cs typeface="Meiryo UI" panose="020B0604030504040204" pitchFamily="50" charset="-128"/>
              </a:rPr>
              <a:t>スマホ</a:t>
            </a:r>
            <a:endParaRPr lang="en-US" altLang="ja-JP" sz="1050" dirty="0">
              <a:solidFill>
                <a:schemeClr val="tx2">
                  <a:lumMod val="50000"/>
                </a:schemeClr>
              </a:solidFill>
              <a:latin typeface="+mn-ea"/>
              <a:cs typeface="Meiryo UI" panose="020B0604030504040204" pitchFamily="50" charset="-128"/>
            </a:endParaRPr>
          </a:p>
          <a:p>
            <a:pPr algn="ctr"/>
            <a:r>
              <a:rPr lang="en-US" altLang="ja-JP" sz="1050" dirty="0">
                <a:solidFill>
                  <a:schemeClr val="tx2">
                    <a:lumMod val="50000"/>
                  </a:schemeClr>
                </a:solidFill>
                <a:latin typeface="+mn-ea"/>
                <a:cs typeface="Meiryo UI" panose="020B0604030504040204" pitchFamily="50" charset="-128"/>
              </a:rPr>
              <a:t>60%</a:t>
            </a:r>
          </a:p>
        </p:txBody>
      </p:sp>
      <p:sp>
        <p:nvSpPr>
          <p:cNvPr id="86" name="テキスト ボックス 85">
            <a:extLst>
              <a:ext uri="{FF2B5EF4-FFF2-40B4-BE49-F238E27FC236}">
                <a16:creationId xmlns:a16="http://schemas.microsoft.com/office/drawing/2014/main" id="{951C34B5-01E1-9E42-A34E-278BEB39D09B}"/>
              </a:ext>
            </a:extLst>
          </p:cNvPr>
          <p:cNvSpPr txBox="1"/>
          <p:nvPr/>
        </p:nvSpPr>
        <p:spPr>
          <a:xfrm>
            <a:off x="4657311" y="2511162"/>
            <a:ext cx="490840" cy="415498"/>
          </a:xfrm>
          <a:prstGeom prst="rect">
            <a:avLst/>
          </a:prstGeom>
          <a:noFill/>
        </p:spPr>
        <p:txBody>
          <a:bodyPr wrap="none" rtlCol="0">
            <a:spAutoFit/>
          </a:bodyPr>
          <a:lstStyle/>
          <a:p>
            <a:pPr algn="ctr"/>
            <a:r>
              <a:rPr lang="en-US" altLang="ja-JP" sz="1050" dirty="0">
                <a:solidFill>
                  <a:schemeClr val="tx2">
                    <a:lumMod val="50000"/>
                  </a:schemeClr>
                </a:solidFill>
                <a:latin typeface="+mn-ea"/>
                <a:cs typeface="Meiryo UI" panose="020B0604030504040204" pitchFamily="50" charset="-128"/>
              </a:rPr>
              <a:t>PC</a:t>
            </a:r>
          </a:p>
          <a:p>
            <a:pPr algn="ctr"/>
            <a:r>
              <a:rPr lang="en-US" altLang="ja-JP" sz="1050" dirty="0">
                <a:solidFill>
                  <a:schemeClr val="tx2">
                    <a:lumMod val="50000"/>
                  </a:schemeClr>
                </a:solidFill>
                <a:latin typeface="+mn-ea"/>
                <a:cs typeface="Meiryo UI" panose="020B0604030504040204" pitchFamily="50" charset="-128"/>
              </a:rPr>
              <a:t>37%</a:t>
            </a:r>
          </a:p>
        </p:txBody>
      </p:sp>
      <p:sp>
        <p:nvSpPr>
          <p:cNvPr id="87" name="テキスト ボックス 86">
            <a:extLst>
              <a:ext uri="{FF2B5EF4-FFF2-40B4-BE49-F238E27FC236}">
                <a16:creationId xmlns:a16="http://schemas.microsoft.com/office/drawing/2014/main" id="{DFB92CBB-7DC6-C34A-9FD8-C054F2B4B3AE}"/>
              </a:ext>
            </a:extLst>
          </p:cNvPr>
          <p:cNvSpPr txBox="1"/>
          <p:nvPr/>
        </p:nvSpPr>
        <p:spPr>
          <a:xfrm>
            <a:off x="4616784" y="1760982"/>
            <a:ext cx="1039718" cy="307777"/>
          </a:xfrm>
          <a:prstGeom prst="rect">
            <a:avLst/>
          </a:prstGeom>
          <a:noFill/>
        </p:spPr>
        <p:txBody>
          <a:bodyPr wrap="square" rtlCol="0">
            <a:spAutoFit/>
          </a:bodyPr>
          <a:lstStyle/>
          <a:p>
            <a:pPr algn="ctr"/>
            <a:r>
              <a:rPr lang="ja-JP" altLang="en-US" sz="1400" b="1">
                <a:solidFill>
                  <a:srgbClr val="585959"/>
                </a:solidFill>
                <a:cs typeface="Meiryo" charset="-128"/>
              </a:rPr>
              <a:t>デバイス</a:t>
            </a:r>
            <a:endParaRPr lang="en-US" altLang="ja-JP" sz="1400" b="1" dirty="0">
              <a:solidFill>
                <a:srgbClr val="585959"/>
              </a:solidFill>
              <a:cs typeface="Meiryo" charset="-128"/>
            </a:endParaRPr>
          </a:p>
        </p:txBody>
      </p:sp>
      <p:sp>
        <p:nvSpPr>
          <p:cNvPr id="88" name="テキスト ボックス 87">
            <a:extLst>
              <a:ext uri="{FF2B5EF4-FFF2-40B4-BE49-F238E27FC236}">
                <a16:creationId xmlns:a16="http://schemas.microsoft.com/office/drawing/2014/main" id="{9F329695-DBA8-DC46-9553-E588DD0C479C}"/>
              </a:ext>
            </a:extLst>
          </p:cNvPr>
          <p:cNvSpPr txBox="1"/>
          <p:nvPr/>
        </p:nvSpPr>
        <p:spPr>
          <a:xfrm>
            <a:off x="4922096" y="2200150"/>
            <a:ext cx="857927" cy="415498"/>
          </a:xfrm>
          <a:prstGeom prst="rect">
            <a:avLst/>
          </a:prstGeom>
          <a:noFill/>
        </p:spPr>
        <p:txBody>
          <a:bodyPr wrap="none" rtlCol="0">
            <a:spAutoFit/>
          </a:bodyPr>
          <a:lstStyle/>
          <a:p>
            <a:pPr algn="ctr"/>
            <a:r>
              <a:rPr lang="ja-JP" altLang="en-US" sz="1050">
                <a:solidFill>
                  <a:schemeClr val="tx2">
                    <a:lumMod val="50000"/>
                  </a:schemeClr>
                </a:solidFill>
                <a:latin typeface="+mn-ea"/>
                <a:cs typeface="Meiryo UI" panose="020B0604030504040204" pitchFamily="50" charset="-128"/>
              </a:rPr>
              <a:t>タブレット</a:t>
            </a:r>
            <a:endParaRPr lang="en-US" altLang="ja-JP" sz="1050" dirty="0">
              <a:solidFill>
                <a:schemeClr val="tx2">
                  <a:lumMod val="50000"/>
                </a:schemeClr>
              </a:solidFill>
              <a:latin typeface="+mn-ea"/>
              <a:cs typeface="Meiryo UI" panose="020B0604030504040204" pitchFamily="50" charset="-128"/>
            </a:endParaRPr>
          </a:p>
          <a:p>
            <a:pPr algn="ctr"/>
            <a:r>
              <a:rPr lang="en-US" altLang="ja-JP" sz="1050" dirty="0">
                <a:solidFill>
                  <a:schemeClr val="tx2">
                    <a:lumMod val="50000"/>
                  </a:schemeClr>
                </a:solidFill>
                <a:latin typeface="+mn-ea"/>
                <a:cs typeface="Meiryo UI" panose="020B0604030504040204" pitchFamily="50" charset="-128"/>
              </a:rPr>
              <a:t>3%</a:t>
            </a:r>
          </a:p>
        </p:txBody>
      </p:sp>
      <p:sp>
        <p:nvSpPr>
          <p:cNvPr id="68" name="テキスト ボックス 67">
            <a:extLst>
              <a:ext uri="{FF2B5EF4-FFF2-40B4-BE49-F238E27FC236}">
                <a16:creationId xmlns:a16="http://schemas.microsoft.com/office/drawing/2014/main" id="{1B9BA21C-7EAB-AE4C-A405-8A156E238098}"/>
              </a:ext>
            </a:extLst>
          </p:cNvPr>
          <p:cNvSpPr txBox="1"/>
          <p:nvPr/>
        </p:nvSpPr>
        <p:spPr>
          <a:xfrm>
            <a:off x="598326" y="1012107"/>
            <a:ext cx="7222991" cy="489878"/>
          </a:xfrm>
          <a:prstGeom prst="rect">
            <a:avLst/>
          </a:prstGeom>
          <a:noFill/>
        </p:spPr>
        <p:txBody>
          <a:bodyPr wrap="square" rtlCol="0">
            <a:spAutoFit/>
          </a:bodyPr>
          <a:lstStyle/>
          <a:p>
            <a:pPr lvl="0">
              <a:lnSpc>
                <a:spcPts val="3100"/>
              </a:lnSpc>
            </a:pPr>
            <a:r>
              <a:rPr kumimoji="1" lang="ja-JP" altLang="en-US" sz="2400" b="1">
                <a:solidFill>
                  <a:schemeClr val="tx1">
                    <a:lumMod val="65000"/>
                    <a:lumOff val="35000"/>
                  </a:schemeClr>
                </a:solidFill>
                <a:latin typeface="+mn-ea"/>
              </a:rPr>
              <a:t>コアユーザーは　大都市圏在住の</a:t>
            </a:r>
            <a:r>
              <a:rPr kumimoji="1" lang="en-US" altLang="ja-JP" sz="2400" b="1" dirty="0">
                <a:solidFill>
                  <a:schemeClr val="tx1">
                    <a:lumMod val="65000"/>
                    <a:lumOff val="35000"/>
                  </a:schemeClr>
                </a:solidFill>
                <a:latin typeface="+mn-ea"/>
              </a:rPr>
              <a:t>20-30</a:t>
            </a:r>
            <a:r>
              <a:rPr kumimoji="1" lang="ja-JP" altLang="en-US" sz="2400" b="1">
                <a:solidFill>
                  <a:schemeClr val="tx1">
                    <a:lumMod val="65000"/>
                    <a:lumOff val="35000"/>
                  </a:schemeClr>
                </a:solidFill>
                <a:latin typeface="+mn-ea"/>
              </a:rPr>
              <a:t>代女性</a:t>
            </a:r>
            <a:endParaRPr kumimoji="1" lang="en-US" altLang="ja-JP" sz="2400" b="1" dirty="0">
              <a:solidFill>
                <a:schemeClr val="tx1">
                  <a:lumMod val="65000"/>
                  <a:lumOff val="35000"/>
                </a:schemeClr>
              </a:solidFill>
              <a:latin typeface="+mn-ea"/>
            </a:endParaRPr>
          </a:p>
        </p:txBody>
      </p:sp>
      <p:sp>
        <p:nvSpPr>
          <p:cNvPr id="35" name="テキスト ボックス 34">
            <a:extLst>
              <a:ext uri="{FF2B5EF4-FFF2-40B4-BE49-F238E27FC236}">
                <a16:creationId xmlns:a16="http://schemas.microsoft.com/office/drawing/2014/main" id="{10B26579-3A6F-EE4A-9F65-0619C41A9339}"/>
              </a:ext>
            </a:extLst>
          </p:cNvPr>
          <p:cNvSpPr txBox="1"/>
          <p:nvPr/>
        </p:nvSpPr>
        <p:spPr>
          <a:xfrm>
            <a:off x="570709" y="4115286"/>
            <a:ext cx="8002581" cy="400110"/>
          </a:xfrm>
          <a:prstGeom prst="rect">
            <a:avLst/>
          </a:prstGeom>
          <a:noFill/>
        </p:spPr>
        <p:txBody>
          <a:bodyPr wrap="square" rtlCol="0">
            <a:spAutoFit/>
          </a:bodyPr>
          <a:lstStyle/>
          <a:p>
            <a:pPr lvl="0"/>
            <a:r>
              <a:rPr kumimoji="1" lang="ja-JP" altLang="en-US" sz="2000" b="1" i="0" u="none" strike="noStrike" kern="1200" cap="none" spc="0" normalizeH="0" baseline="0" noProof="0" dirty="0">
                <a:ln>
                  <a:noFill/>
                </a:ln>
                <a:solidFill>
                  <a:srgbClr val="FF5E72"/>
                </a:solidFill>
                <a:effectLst/>
                <a:uLnTx/>
                <a:uFillTx/>
                <a:latin typeface="メイリオ" panose="020B0604030504040204" pitchFamily="50" charset="-128"/>
                <a:ea typeface="メイリオ" panose="020B0604030504040204" pitchFamily="50" charset="-128"/>
              </a:rPr>
              <a:t>動画投稿＋コミュニティ機能</a:t>
            </a:r>
          </a:p>
        </p:txBody>
      </p:sp>
      <p:sp>
        <p:nvSpPr>
          <p:cNvPr id="52" name="正方形/長方形 51">
            <a:extLst>
              <a:ext uri="{FF2B5EF4-FFF2-40B4-BE49-F238E27FC236}">
                <a16:creationId xmlns:a16="http://schemas.microsoft.com/office/drawing/2014/main" id="{FB6D9B75-FFA4-450F-B620-9A6EDB10D994}"/>
              </a:ext>
            </a:extLst>
          </p:cNvPr>
          <p:cNvSpPr/>
          <p:nvPr/>
        </p:nvSpPr>
        <p:spPr>
          <a:xfrm>
            <a:off x="570709" y="4518512"/>
            <a:ext cx="3590205" cy="400110"/>
          </a:xfrm>
          <a:prstGeom prst="rect">
            <a:avLst/>
          </a:prstGeom>
        </p:spPr>
        <p:txBody>
          <a:bodyPr wrap="square">
            <a:spAutoFit/>
          </a:bodyPr>
          <a:lstStyle/>
          <a:p>
            <a:pPr fontAlgn="base"/>
            <a:r>
              <a:rPr lang="ja-JP" altLang="en-US" sz="1000" dirty="0">
                <a:solidFill>
                  <a:srgbClr val="000000"/>
                </a:solidFill>
                <a:latin typeface="游ゴシック" panose="020B0400000000000000" pitchFamily="34" charset="-128"/>
                <a:ea typeface="Meiryo UI" panose="020B0604030504040204" pitchFamily="34" charset="-128"/>
              </a:rPr>
              <a:t>ユーザー同士で情報やマイブームを共有できるコミュニティ機能があり、</a:t>
            </a:r>
            <a:endParaRPr lang="en-US" altLang="ja-JP" sz="1000" dirty="0">
              <a:solidFill>
                <a:srgbClr val="000000"/>
              </a:solidFill>
              <a:latin typeface="游ゴシック" panose="020B0400000000000000" pitchFamily="34" charset="-128"/>
              <a:ea typeface="Meiryo UI" panose="020B0604030504040204" pitchFamily="34" charset="-128"/>
            </a:endParaRPr>
          </a:p>
          <a:p>
            <a:pPr fontAlgn="base"/>
            <a:r>
              <a:rPr lang="ja-JP" altLang="en-US" sz="1000" dirty="0">
                <a:solidFill>
                  <a:srgbClr val="000000"/>
                </a:solidFill>
                <a:latin typeface="游ゴシック" panose="020B0400000000000000" pitchFamily="34" charset="-128"/>
                <a:ea typeface="Meiryo UI" panose="020B0604030504040204" pitchFamily="34" charset="-128"/>
              </a:rPr>
              <a:t>動画だけでなく、写真やテキストの投稿も可能です。</a:t>
            </a:r>
            <a:endParaRPr lang="en-US" altLang="ja-JP" sz="1000" dirty="0">
              <a:solidFill>
                <a:srgbClr val="000000"/>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980A7977-0DCC-4E06-B652-511F7D046AE2}"/>
              </a:ext>
            </a:extLst>
          </p:cNvPr>
          <p:cNvSpPr txBox="1"/>
          <p:nvPr/>
        </p:nvSpPr>
        <p:spPr>
          <a:xfrm>
            <a:off x="1134015" y="6285721"/>
            <a:ext cx="2620190" cy="261610"/>
          </a:xfrm>
          <a:prstGeom prst="rect">
            <a:avLst/>
          </a:prstGeom>
          <a:noFill/>
        </p:spPr>
        <p:txBody>
          <a:bodyPr wrap="square">
            <a:spAutoFit/>
          </a:bodyPr>
          <a:lstStyle/>
          <a:p>
            <a:r>
              <a:rPr lang="ja-JP" altLang="en-US" sz="1100" dirty="0"/>
              <a:t>https://tabinobi.jp/community/</a:t>
            </a:r>
          </a:p>
        </p:txBody>
      </p:sp>
      <p:pic>
        <p:nvPicPr>
          <p:cNvPr id="12" name="図 11" descr="テキスト&#10;&#10;自動的に生成された説明">
            <a:extLst>
              <a:ext uri="{FF2B5EF4-FFF2-40B4-BE49-F238E27FC236}">
                <a16:creationId xmlns:a16="http://schemas.microsoft.com/office/drawing/2014/main" id="{33B34F96-CD31-427A-A0FB-AABC1E3119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39655" y="3920530"/>
            <a:ext cx="3819416" cy="914857"/>
          </a:xfrm>
          <a:prstGeom prst="rect">
            <a:avLst/>
          </a:prstGeom>
        </p:spPr>
      </p:pic>
      <p:grpSp>
        <p:nvGrpSpPr>
          <p:cNvPr id="15" name="グループ化 14">
            <a:extLst>
              <a:ext uri="{FF2B5EF4-FFF2-40B4-BE49-F238E27FC236}">
                <a16:creationId xmlns:a16="http://schemas.microsoft.com/office/drawing/2014/main" id="{A02D6945-B29D-4AC4-A9DB-9975433B4908}"/>
              </a:ext>
            </a:extLst>
          </p:cNvPr>
          <p:cNvGrpSpPr/>
          <p:nvPr/>
        </p:nvGrpSpPr>
        <p:grpSpPr>
          <a:xfrm>
            <a:off x="4692678" y="4713647"/>
            <a:ext cx="4122468" cy="1788506"/>
            <a:chOff x="4144304" y="4758825"/>
            <a:chExt cx="4578435" cy="1986324"/>
          </a:xfrm>
        </p:grpSpPr>
        <p:pic>
          <p:nvPicPr>
            <p:cNvPr id="7" name="図 6" descr="グラフィカル ユーザー インターフェイス, アプリケーション&#10;&#10;自動的に生成された説明">
              <a:extLst>
                <a:ext uri="{FF2B5EF4-FFF2-40B4-BE49-F238E27FC236}">
                  <a16:creationId xmlns:a16="http://schemas.microsoft.com/office/drawing/2014/main" id="{60691901-C401-4815-BC4F-FF91942F5DAC}"/>
                </a:ext>
              </a:extLst>
            </p:cNvPr>
            <p:cNvPicPr>
              <a:picLocks noChangeAspect="1"/>
            </p:cNvPicPr>
            <p:nvPr/>
          </p:nvPicPr>
          <p:blipFill rotWithShape="1">
            <a:blip r:embed="rId9"/>
            <a:srcRect l="1781" t="26967" r="33927" b="54298"/>
            <a:stretch/>
          </p:blipFill>
          <p:spPr>
            <a:xfrm>
              <a:off x="4144373" y="4758825"/>
              <a:ext cx="4578366" cy="1067369"/>
            </a:xfrm>
            <a:prstGeom prst="rect">
              <a:avLst/>
            </a:prstGeom>
          </p:spPr>
        </p:pic>
        <p:pic>
          <p:nvPicPr>
            <p:cNvPr id="14" name="図 13" descr="グラフィカル ユーザー インターフェイス, アプリケーション, PowerPoint&#10;&#10;自動的に生成された説明">
              <a:extLst>
                <a:ext uri="{FF2B5EF4-FFF2-40B4-BE49-F238E27FC236}">
                  <a16:creationId xmlns:a16="http://schemas.microsoft.com/office/drawing/2014/main" id="{7579A990-62E0-4B89-9999-5D550E44CD81}"/>
                </a:ext>
              </a:extLst>
            </p:cNvPr>
            <p:cNvPicPr>
              <a:picLocks noChangeAspect="1"/>
            </p:cNvPicPr>
            <p:nvPr/>
          </p:nvPicPr>
          <p:blipFill rotWithShape="1">
            <a:blip r:embed="rId10"/>
            <a:srcRect l="1780" t="62582" r="33591" b="21896"/>
            <a:stretch/>
          </p:blipFill>
          <p:spPr>
            <a:xfrm>
              <a:off x="4144304" y="5865497"/>
              <a:ext cx="4578366" cy="879652"/>
            </a:xfrm>
            <a:prstGeom prst="rect">
              <a:avLst/>
            </a:prstGeom>
          </p:spPr>
        </p:pic>
      </p:grpSp>
      <p:sp>
        <p:nvSpPr>
          <p:cNvPr id="90" name="正方形/長方形 89">
            <a:extLst>
              <a:ext uri="{FF2B5EF4-FFF2-40B4-BE49-F238E27FC236}">
                <a16:creationId xmlns:a16="http://schemas.microsoft.com/office/drawing/2014/main" id="{5706881A-5EC5-4E8B-B151-B3F5429A1C6D}"/>
              </a:ext>
            </a:extLst>
          </p:cNvPr>
          <p:cNvSpPr/>
          <p:nvPr/>
        </p:nvSpPr>
        <p:spPr>
          <a:xfrm>
            <a:off x="1908940" y="6039500"/>
            <a:ext cx="979497" cy="246221"/>
          </a:xfrm>
          <a:prstGeom prst="rect">
            <a:avLst/>
          </a:prstGeom>
        </p:spPr>
        <p:txBody>
          <a:bodyPr wrap="square">
            <a:spAutoFit/>
          </a:bodyPr>
          <a:lstStyle/>
          <a:p>
            <a:pPr fontAlgn="base"/>
            <a:r>
              <a:rPr lang="ja-JP" altLang="en-US" sz="1000" dirty="0">
                <a:solidFill>
                  <a:srgbClr val="000000"/>
                </a:solidFill>
                <a:latin typeface="Meiryo UI" panose="020B0604030504040204" pitchFamily="34" charset="-128"/>
                <a:ea typeface="Meiryo UI" panose="020B0604030504040204" pitchFamily="34" charset="-128"/>
              </a:rPr>
              <a:t>次の旅先探し</a:t>
            </a:r>
            <a:endParaRPr lang="en-US" altLang="ja-JP" sz="1000" dirty="0">
              <a:solidFill>
                <a:srgbClr val="000000"/>
              </a:solidFill>
              <a:latin typeface="Meiryo UI" panose="020B0604030504040204" pitchFamily="34" charset="-128"/>
              <a:ea typeface="Meiryo UI" panose="020B0604030504040204" pitchFamily="34" charset="-128"/>
            </a:endParaRPr>
          </a:p>
        </p:txBody>
      </p:sp>
      <p:pic>
        <p:nvPicPr>
          <p:cNvPr id="17" name="図 16" descr="テキスト が含まれている画像&#10;&#10;自動的に生成された説明">
            <a:extLst>
              <a:ext uri="{FF2B5EF4-FFF2-40B4-BE49-F238E27FC236}">
                <a16:creationId xmlns:a16="http://schemas.microsoft.com/office/drawing/2014/main" id="{FC27CBA5-C53C-435D-BCB8-7D06589A9A27}"/>
              </a:ext>
            </a:extLst>
          </p:cNvPr>
          <p:cNvPicPr>
            <a:picLocks noChangeAspect="1"/>
          </p:cNvPicPr>
          <p:nvPr/>
        </p:nvPicPr>
        <p:blipFill rotWithShape="1">
          <a:blip r:embed="rId11"/>
          <a:srcRect l="51877" t="31825" r="32932" b="53688"/>
          <a:stretch/>
        </p:blipFill>
        <p:spPr>
          <a:xfrm>
            <a:off x="570709" y="5046031"/>
            <a:ext cx="1277942" cy="974887"/>
          </a:xfrm>
          <a:prstGeom prst="rect">
            <a:avLst/>
          </a:prstGeom>
        </p:spPr>
      </p:pic>
      <p:pic>
        <p:nvPicPr>
          <p:cNvPr id="19" name="図 18" descr="テキスト が含まれている画像&#10;&#10;自動的に生成された説明">
            <a:extLst>
              <a:ext uri="{FF2B5EF4-FFF2-40B4-BE49-F238E27FC236}">
                <a16:creationId xmlns:a16="http://schemas.microsoft.com/office/drawing/2014/main" id="{01101382-71FF-47F5-876C-9D1528F7356D}"/>
              </a:ext>
            </a:extLst>
          </p:cNvPr>
          <p:cNvPicPr>
            <a:picLocks noChangeAspect="1"/>
          </p:cNvPicPr>
          <p:nvPr/>
        </p:nvPicPr>
        <p:blipFill rotWithShape="1">
          <a:blip r:embed="rId11"/>
          <a:srcRect l="50000" t="50788" r="40447" b="36719"/>
          <a:stretch/>
        </p:blipFill>
        <p:spPr>
          <a:xfrm>
            <a:off x="3288308" y="4968621"/>
            <a:ext cx="931795" cy="974886"/>
          </a:xfrm>
          <a:prstGeom prst="rect">
            <a:avLst/>
          </a:prstGeom>
        </p:spPr>
      </p:pic>
      <p:sp>
        <p:nvSpPr>
          <p:cNvPr id="91" name="正方形/長方形 90">
            <a:extLst>
              <a:ext uri="{FF2B5EF4-FFF2-40B4-BE49-F238E27FC236}">
                <a16:creationId xmlns:a16="http://schemas.microsoft.com/office/drawing/2014/main" id="{D2510C04-CDB6-4872-855F-24C057879589}"/>
              </a:ext>
            </a:extLst>
          </p:cNvPr>
          <p:cNvSpPr/>
          <p:nvPr/>
        </p:nvSpPr>
        <p:spPr>
          <a:xfrm>
            <a:off x="740440" y="6023543"/>
            <a:ext cx="979497" cy="246221"/>
          </a:xfrm>
          <a:prstGeom prst="rect">
            <a:avLst/>
          </a:prstGeom>
        </p:spPr>
        <p:txBody>
          <a:bodyPr wrap="square">
            <a:spAutoFit/>
          </a:bodyPr>
          <a:lstStyle/>
          <a:p>
            <a:pPr fontAlgn="base"/>
            <a:r>
              <a:rPr lang="ja-JP" altLang="en-US" sz="1000" dirty="0">
                <a:solidFill>
                  <a:srgbClr val="000000"/>
                </a:solidFill>
                <a:latin typeface="Meiryo UI" panose="020B0604030504040204" pitchFamily="34" charset="-128"/>
                <a:ea typeface="Meiryo UI" panose="020B0604030504040204" pitchFamily="34" charset="-128"/>
              </a:rPr>
              <a:t>疑問の解消</a:t>
            </a:r>
            <a:endParaRPr lang="en-US" altLang="ja-JP" sz="1000" dirty="0">
              <a:solidFill>
                <a:srgbClr val="000000"/>
              </a:solidFill>
              <a:latin typeface="Meiryo UI" panose="020B0604030504040204" pitchFamily="34" charset="-128"/>
              <a:ea typeface="Meiryo UI" panose="020B0604030504040204" pitchFamily="34" charset="-128"/>
            </a:endParaRPr>
          </a:p>
        </p:txBody>
      </p:sp>
      <p:sp>
        <p:nvSpPr>
          <p:cNvPr id="92" name="正方形/長方形 91">
            <a:extLst>
              <a:ext uri="{FF2B5EF4-FFF2-40B4-BE49-F238E27FC236}">
                <a16:creationId xmlns:a16="http://schemas.microsoft.com/office/drawing/2014/main" id="{B965EBCE-231D-48D4-BDA4-82A3F74CBEC1}"/>
              </a:ext>
            </a:extLst>
          </p:cNvPr>
          <p:cNvSpPr/>
          <p:nvPr/>
        </p:nvSpPr>
        <p:spPr>
          <a:xfrm>
            <a:off x="3041338" y="6031566"/>
            <a:ext cx="1129897" cy="246221"/>
          </a:xfrm>
          <a:prstGeom prst="rect">
            <a:avLst/>
          </a:prstGeom>
        </p:spPr>
        <p:txBody>
          <a:bodyPr wrap="square">
            <a:spAutoFit/>
          </a:bodyPr>
          <a:lstStyle/>
          <a:p>
            <a:pPr fontAlgn="base"/>
            <a:r>
              <a:rPr lang="ja-JP" altLang="en-US" sz="1000" dirty="0">
                <a:solidFill>
                  <a:srgbClr val="000000"/>
                </a:solidFill>
                <a:latin typeface="Meiryo UI" panose="020B0604030504040204" pitchFamily="34" charset="-128"/>
                <a:ea typeface="Meiryo UI" panose="020B0604030504040204" pitchFamily="34" charset="-128"/>
              </a:rPr>
              <a:t>おすすめ情報発信</a:t>
            </a:r>
            <a:endParaRPr lang="en-US" altLang="ja-JP" sz="1000" dirty="0">
              <a:solidFill>
                <a:srgbClr val="000000"/>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52694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人, 屋内, 女性, 衣料 が含まれている画像&#10;&#10;自動的に生成された説明">
            <a:extLst>
              <a:ext uri="{FF2B5EF4-FFF2-40B4-BE49-F238E27FC236}">
                <a16:creationId xmlns:a16="http://schemas.microsoft.com/office/drawing/2014/main" id="{83558A9C-DACC-4034-AE02-1CB2BF0C8EE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92"/>
          <a:stretch/>
        </p:blipFill>
        <p:spPr>
          <a:xfrm>
            <a:off x="5943718" y="1910030"/>
            <a:ext cx="2431242" cy="2546356"/>
          </a:xfrm>
          <a:prstGeom prst="ellipse">
            <a:avLst/>
          </a:prstGeom>
        </p:spPr>
      </p:pic>
      <p:pic>
        <p:nvPicPr>
          <p:cNvPr id="9" name="図 8" descr="女性, 衣料, 人, テーブル が含まれている画像&#10;&#10;自動的に生成された説明">
            <a:extLst>
              <a:ext uri="{FF2B5EF4-FFF2-40B4-BE49-F238E27FC236}">
                <a16:creationId xmlns:a16="http://schemas.microsoft.com/office/drawing/2014/main" id="{CFE469E2-4F0E-4591-B5A5-B26B8816B44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889900" y="1936642"/>
            <a:ext cx="2484113" cy="2546355"/>
          </a:xfrm>
          <a:prstGeom prst="ellipse">
            <a:avLst/>
          </a:prstGeom>
        </p:spPr>
      </p:pic>
      <p:sp>
        <p:nvSpPr>
          <p:cNvPr id="32" name="テキスト ボックス 31">
            <a:extLst>
              <a:ext uri="{FF2B5EF4-FFF2-40B4-BE49-F238E27FC236}">
                <a16:creationId xmlns:a16="http://schemas.microsoft.com/office/drawing/2014/main" id="{04A4A057-943A-4746-B692-54BA06667FD9}"/>
              </a:ext>
            </a:extLst>
          </p:cNvPr>
          <p:cNvSpPr txBox="1"/>
          <p:nvPr/>
        </p:nvSpPr>
        <p:spPr>
          <a:xfrm>
            <a:off x="874676" y="2275298"/>
            <a:ext cx="2778190" cy="707886"/>
          </a:xfrm>
          <a:prstGeom prst="rect">
            <a:avLst/>
          </a:prstGeom>
          <a:noFill/>
        </p:spPr>
        <p:txBody>
          <a:bodyPr wrap="square" rtlCol="0">
            <a:spAutoFit/>
          </a:bodyPr>
          <a:lstStyle/>
          <a:p>
            <a:pPr lvl="0"/>
            <a:r>
              <a:rPr kumimoji="1" lang="ja-JP" altLang="en-US" sz="2000" b="1" dirty="0">
                <a:solidFill>
                  <a:srgbClr val="FF5E72"/>
                </a:solidFill>
                <a:latin typeface="メイリオ" panose="020B0604030504040204" pitchFamily="50" charset="-128"/>
              </a:rPr>
              <a:t>映え命！</a:t>
            </a:r>
            <a:endParaRPr kumimoji="1" lang="en-US" altLang="ja-JP" sz="2000" b="1" dirty="0">
              <a:solidFill>
                <a:srgbClr val="FF5E72"/>
              </a:solidFill>
              <a:latin typeface="メイリオ" panose="020B0604030504040204" pitchFamily="50" charset="-128"/>
            </a:endParaRPr>
          </a:p>
          <a:p>
            <a:pPr lvl="0"/>
            <a:r>
              <a:rPr kumimoji="1" lang="ja-JP" altLang="en-US" sz="2000" b="1" dirty="0">
                <a:solidFill>
                  <a:srgbClr val="FF5E72"/>
                </a:solidFill>
                <a:latin typeface="メイリオ" panose="020B0604030504040204" pitchFamily="50" charset="-128"/>
              </a:rPr>
              <a:t>カフェ大好き　　</a:t>
            </a:r>
            <a:endParaRPr kumimoji="1" lang="ja-JP" altLang="en-US" sz="2000" b="1" i="0" u="none" strike="noStrike" kern="1200" cap="none" spc="0" normalizeH="0" baseline="0" noProof="0" dirty="0">
              <a:ln>
                <a:noFill/>
              </a:ln>
              <a:solidFill>
                <a:srgbClr val="FF5E72"/>
              </a:solidFill>
              <a:effectLst/>
              <a:uLnTx/>
              <a:uFillTx/>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3D2D8EDE-4DAB-4274-B93C-23E4D77D4A8B}"/>
              </a:ext>
            </a:extLst>
          </p:cNvPr>
          <p:cNvSpPr txBox="1"/>
          <p:nvPr/>
        </p:nvSpPr>
        <p:spPr>
          <a:xfrm>
            <a:off x="438391" y="222610"/>
            <a:ext cx="4312945" cy="276999"/>
          </a:xfrm>
          <a:prstGeom prst="rect">
            <a:avLst/>
          </a:prstGeom>
          <a:noFill/>
        </p:spPr>
        <p:txBody>
          <a:bodyPr wrap="square" lIns="0" tIns="0" rIns="0" bIns="0" rtlCol="0">
            <a:spAutoFit/>
          </a:bodyPr>
          <a:lstStyle/>
          <a:p>
            <a:r>
              <a:rPr kumimoji="1" lang="ja-JP" altLang="en-US" b="1">
                <a:latin typeface="+mj-ea"/>
                <a:ea typeface="+mj-ea"/>
              </a:rPr>
              <a:t>ペルソナイメージ</a:t>
            </a:r>
            <a:endParaRPr kumimoji="1" lang="ja-JP" altLang="en-US" b="1" dirty="0">
              <a:latin typeface="+mj-ea"/>
              <a:ea typeface="+mj-ea"/>
            </a:endParaRPr>
          </a:p>
        </p:txBody>
      </p:sp>
      <p:sp>
        <p:nvSpPr>
          <p:cNvPr id="2" name="正方形/長方形 1">
            <a:extLst>
              <a:ext uri="{FF2B5EF4-FFF2-40B4-BE49-F238E27FC236}">
                <a16:creationId xmlns:a16="http://schemas.microsoft.com/office/drawing/2014/main" id="{4D448288-7A4D-2046-93AF-CF21EB151B08}"/>
              </a:ext>
            </a:extLst>
          </p:cNvPr>
          <p:cNvSpPr/>
          <p:nvPr/>
        </p:nvSpPr>
        <p:spPr>
          <a:xfrm>
            <a:off x="960346" y="4553394"/>
            <a:ext cx="4210743" cy="1458091"/>
          </a:xfrm>
          <a:prstGeom prst="rect">
            <a:avLst/>
          </a:prstGeom>
        </p:spPr>
        <p:txBody>
          <a:bodyPr wrap="square">
            <a:spAutoFit/>
          </a:bodyPr>
          <a:lstStyle/>
          <a:p>
            <a:pPr fontAlgn="base">
              <a:lnSpc>
                <a:spcPct val="150000"/>
              </a:lnSpc>
            </a:pPr>
            <a:r>
              <a:rPr lang="en-US" altLang="ja-JP" sz="1000" dirty="0">
                <a:solidFill>
                  <a:srgbClr val="000000"/>
                </a:solidFill>
                <a:latin typeface="+mn-ea"/>
              </a:rPr>
              <a:t>25</a:t>
            </a:r>
            <a:r>
              <a:rPr lang="ja-JP" altLang="ja-JP" sz="1000" dirty="0">
                <a:solidFill>
                  <a:srgbClr val="000000"/>
                </a:solidFill>
                <a:latin typeface="+mn-ea"/>
              </a:rPr>
              <a:t>歳</a:t>
            </a:r>
            <a:r>
              <a:rPr lang="en-US" altLang="ja-JP" sz="1000" dirty="0">
                <a:solidFill>
                  <a:srgbClr val="000000"/>
                </a:solidFill>
                <a:latin typeface="+mn-ea"/>
              </a:rPr>
              <a:t> / OL / ​</a:t>
            </a:r>
            <a:r>
              <a:rPr lang="ja-JP" altLang="ja-JP" sz="1000" dirty="0">
                <a:solidFill>
                  <a:srgbClr val="000000"/>
                </a:solidFill>
                <a:latin typeface="+mn-ea"/>
              </a:rPr>
              <a:t>年収：</a:t>
            </a:r>
            <a:r>
              <a:rPr lang="en-US" altLang="ja-JP" sz="1000" dirty="0">
                <a:solidFill>
                  <a:srgbClr val="000000"/>
                </a:solidFill>
                <a:latin typeface="+mn-ea"/>
              </a:rPr>
              <a:t>300</a:t>
            </a:r>
            <a:r>
              <a:rPr lang="ja-JP" altLang="ja-JP" sz="1000" dirty="0">
                <a:solidFill>
                  <a:srgbClr val="000000"/>
                </a:solidFill>
                <a:latin typeface="+mn-ea"/>
              </a:rPr>
              <a:t>万円</a:t>
            </a:r>
            <a:r>
              <a:rPr lang="en-US" altLang="ja-JP" sz="1000" dirty="0">
                <a:solidFill>
                  <a:srgbClr val="000000"/>
                </a:solidFill>
                <a:latin typeface="+mn-ea"/>
              </a:rPr>
              <a:t>​</a:t>
            </a:r>
          </a:p>
          <a:p>
            <a:pPr fontAlgn="base">
              <a:lnSpc>
                <a:spcPct val="150000"/>
              </a:lnSpc>
            </a:pPr>
            <a:r>
              <a:rPr lang="ja-JP" altLang="ja-JP" sz="1000" dirty="0">
                <a:solidFill>
                  <a:srgbClr val="000000"/>
                </a:solidFill>
                <a:latin typeface="+mn-ea"/>
              </a:rPr>
              <a:t>旅行頻度：国内旅行</a:t>
            </a:r>
            <a:r>
              <a:rPr lang="en-US" altLang="ja-JP" sz="1000" dirty="0">
                <a:solidFill>
                  <a:srgbClr val="000000"/>
                </a:solidFill>
                <a:latin typeface="+mn-ea"/>
              </a:rPr>
              <a:t> </a:t>
            </a:r>
            <a:r>
              <a:rPr lang="ja-JP" altLang="ja-JP" sz="1000" dirty="0">
                <a:solidFill>
                  <a:srgbClr val="000000"/>
                </a:solidFill>
                <a:latin typeface="+mn-ea"/>
              </a:rPr>
              <a:t>年に</a:t>
            </a:r>
            <a:r>
              <a:rPr lang="en-US" altLang="ja-JP" sz="1000" dirty="0">
                <a:solidFill>
                  <a:srgbClr val="000000"/>
                </a:solidFill>
                <a:latin typeface="+mn-ea"/>
              </a:rPr>
              <a:t>1</a:t>
            </a:r>
            <a:r>
              <a:rPr lang="ja-JP" altLang="ja-JP" sz="1000" dirty="0">
                <a:solidFill>
                  <a:srgbClr val="000000"/>
                </a:solidFill>
                <a:latin typeface="+mn-ea"/>
              </a:rPr>
              <a:t>～</a:t>
            </a:r>
            <a:r>
              <a:rPr lang="en-US" altLang="ja-JP" sz="1000" dirty="0">
                <a:solidFill>
                  <a:srgbClr val="000000"/>
                </a:solidFill>
                <a:latin typeface="+mn-ea"/>
              </a:rPr>
              <a:t>2</a:t>
            </a:r>
            <a:r>
              <a:rPr lang="ja-JP" altLang="ja-JP" sz="1000" dirty="0">
                <a:solidFill>
                  <a:srgbClr val="000000"/>
                </a:solidFill>
                <a:latin typeface="+mn-ea"/>
              </a:rPr>
              <a:t>回、海外旅行</a:t>
            </a:r>
            <a:r>
              <a:rPr lang="en-US" altLang="ja-JP" sz="1000" dirty="0">
                <a:solidFill>
                  <a:srgbClr val="000000"/>
                </a:solidFill>
                <a:latin typeface="+mn-ea"/>
              </a:rPr>
              <a:t> </a:t>
            </a:r>
            <a:r>
              <a:rPr lang="ja-JP" altLang="ja-JP" sz="1000" dirty="0">
                <a:solidFill>
                  <a:srgbClr val="000000"/>
                </a:solidFill>
                <a:latin typeface="+mn-ea"/>
              </a:rPr>
              <a:t>年に</a:t>
            </a:r>
            <a:r>
              <a:rPr lang="en-US" altLang="ja-JP" sz="1000" dirty="0">
                <a:solidFill>
                  <a:srgbClr val="000000"/>
                </a:solidFill>
                <a:latin typeface="+mn-ea"/>
              </a:rPr>
              <a:t>1</a:t>
            </a:r>
            <a:r>
              <a:rPr lang="ja-JP" altLang="ja-JP" sz="1000" dirty="0">
                <a:solidFill>
                  <a:srgbClr val="000000"/>
                </a:solidFill>
                <a:latin typeface="+mn-ea"/>
              </a:rPr>
              <a:t>回</a:t>
            </a:r>
            <a:r>
              <a:rPr lang="en-US" altLang="ja-JP" sz="1000" dirty="0">
                <a:solidFill>
                  <a:srgbClr val="000000"/>
                </a:solidFill>
                <a:latin typeface="+mn-ea"/>
              </a:rPr>
              <a:t>​</a:t>
            </a:r>
          </a:p>
          <a:p>
            <a:pPr fontAlgn="base">
              <a:lnSpc>
                <a:spcPct val="150000"/>
              </a:lnSpc>
            </a:pPr>
            <a:r>
              <a:rPr lang="ja-JP" altLang="ja-JP" sz="1000" dirty="0">
                <a:solidFill>
                  <a:srgbClr val="000000"/>
                </a:solidFill>
                <a:latin typeface="+mn-ea"/>
              </a:rPr>
              <a:t>よく遊ぶ場所：原宿、表参道、渋谷、新宿</a:t>
            </a:r>
            <a:r>
              <a:rPr lang="en-US" altLang="ja-JP" sz="1000" dirty="0">
                <a:solidFill>
                  <a:srgbClr val="000000"/>
                </a:solidFill>
                <a:latin typeface="+mn-ea"/>
              </a:rPr>
              <a:t>​</a:t>
            </a:r>
          </a:p>
          <a:p>
            <a:pPr fontAlgn="base">
              <a:lnSpc>
                <a:spcPct val="150000"/>
              </a:lnSpc>
            </a:pPr>
            <a:r>
              <a:rPr lang="ja-JP" altLang="ja-JP" sz="1000" dirty="0">
                <a:solidFill>
                  <a:srgbClr val="000000"/>
                </a:solidFill>
                <a:latin typeface="+mn-ea"/>
              </a:rPr>
              <a:t>服を買うなら：</a:t>
            </a:r>
            <a:r>
              <a:rPr lang="ja-JP" altLang="en-US" sz="1000" dirty="0">
                <a:solidFill>
                  <a:srgbClr val="000000"/>
                </a:solidFill>
                <a:latin typeface="+mn-ea"/>
              </a:rPr>
              <a:t>ファッションビル</a:t>
            </a:r>
            <a:endParaRPr lang="en-US" altLang="ja-JP" sz="1000" dirty="0">
              <a:solidFill>
                <a:srgbClr val="000000"/>
              </a:solidFill>
              <a:latin typeface="+mn-ea"/>
            </a:endParaRPr>
          </a:p>
          <a:p>
            <a:pPr fontAlgn="base">
              <a:lnSpc>
                <a:spcPct val="150000"/>
              </a:lnSpc>
            </a:pPr>
            <a:r>
              <a:rPr lang="ja-JP" altLang="ja-JP" sz="1000" dirty="0">
                <a:solidFill>
                  <a:srgbClr val="000000"/>
                </a:solidFill>
                <a:latin typeface="+mn-ea"/>
              </a:rPr>
              <a:t>コスメを買うなら：薬局、モール、リップだ</a:t>
            </a:r>
            <a:r>
              <a:rPr lang="ja-JP" altLang="en-US" sz="1000" dirty="0">
                <a:solidFill>
                  <a:srgbClr val="000000"/>
                </a:solidFill>
                <a:latin typeface="+mn-ea"/>
              </a:rPr>
              <a:t>けデパコス</a:t>
            </a:r>
            <a:endParaRPr lang="en-US" altLang="ja-JP" sz="1000" dirty="0">
              <a:solidFill>
                <a:srgbClr val="000000"/>
              </a:solidFill>
              <a:latin typeface="+mn-ea"/>
            </a:endParaRPr>
          </a:p>
          <a:p>
            <a:pPr fontAlgn="base">
              <a:lnSpc>
                <a:spcPct val="150000"/>
              </a:lnSpc>
            </a:pPr>
            <a:r>
              <a:rPr lang="ja-JP" altLang="ja-JP" sz="1000" dirty="0">
                <a:solidFill>
                  <a:srgbClr val="000000"/>
                </a:solidFill>
                <a:latin typeface="+mn-ea"/>
              </a:rPr>
              <a:t>次に行きたい旅先：</a:t>
            </a:r>
            <a:r>
              <a:rPr lang="ja-JP" altLang="en-US" sz="1000" dirty="0">
                <a:solidFill>
                  <a:srgbClr val="000000"/>
                </a:solidFill>
                <a:latin typeface="+mn-ea"/>
              </a:rPr>
              <a:t>京都</a:t>
            </a:r>
            <a:r>
              <a:rPr lang="ja-JP" altLang="ja-JP" sz="1000" dirty="0">
                <a:solidFill>
                  <a:srgbClr val="000000"/>
                </a:solidFill>
                <a:latin typeface="+mn-ea"/>
              </a:rPr>
              <a:t>で</a:t>
            </a:r>
            <a:r>
              <a:rPr lang="ja-JP" altLang="en-US" sz="1000" dirty="0">
                <a:solidFill>
                  <a:srgbClr val="000000"/>
                </a:solidFill>
                <a:latin typeface="+mn-ea"/>
              </a:rPr>
              <a:t>話題のコーヒーショップ＆スイーツ巡り</a:t>
            </a:r>
            <a:r>
              <a:rPr lang="en-US" altLang="ja-JP" sz="1000" dirty="0">
                <a:solidFill>
                  <a:srgbClr val="000000"/>
                </a:solidFill>
                <a:latin typeface="+mn-ea"/>
              </a:rPr>
              <a:t>​</a:t>
            </a:r>
          </a:p>
        </p:txBody>
      </p:sp>
      <p:sp>
        <p:nvSpPr>
          <p:cNvPr id="26" name="正方形/長方形 25">
            <a:extLst>
              <a:ext uri="{FF2B5EF4-FFF2-40B4-BE49-F238E27FC236}">
                <a16:creationId xmlns:a16="http://schemas.microsoft.com/office/drawing/2014/main" id="{28702CA9-8567-5F49-8627-4938CD270139}"/>
              </a:ext>
            </a:extLst>
          </p:cNvPr>
          <p:cNvSpPr/>
          <p:nvPr/>
        </p:nvSpPr>
        <p:spPr>
          <a:xfrm>
            <a:off x="5071318" y="4563520"/>
            <a:ext cx="3572134" cy="1458091"/>
          </a:xfrm>
          <a:prstGeom prst="rect">
            <a:avLst/>
          </a:prstGeom>
        </p:spPr>
        <p:txBody>
          <a:bodyPr wrap="square">
            <a:spAutoFit/>
          </a:bodyPr>
          <a:lstStyle/>
          <a:p>
            <a:pPr fontAlgn="base">
              <a:lnSpc>
                <a:spcPct val="150000"/>
              </a:lnSpc>
            </a:pPr>
            <a:r>
              <a:rPr lang="en-US" altLang="ja-JP" sz="1000" dirty="0">
                <a:solidFill>
                  <a:srgbClr val="000000"/>
                </a:solidFill>
                <a:latin typeface="+mn-ea"/>
              </a:rPr>
              <a:t>28</a:t>
            </a:r>
            <a:r>
              <a:rPr lang="ja-JP" altLang="ja-JP" sz="1000" dirty="0">
                <a:solidFill>
                  <a:srgbClr val="000000"/>
                </a:solidFill>
                <a:latin typeface="+mn-ea"/>
              </a:rPr>
              <a:t>歳</a:t>
            </a:r>
            <a:r>
              <a:rPr lang="en-US" altLang="ja-JP" sz="1000" dirty="0">
                <a:solidFill>
                  <a:srgbClr val="000000"/>
                </a:solidFill>
                <a:latin typeface="+mn-ea"/>
              </a:rPr>
              <a:t> / OL / ​</a:t>
            </a:r>
            <a:r>
              <a:rPr lang="ja-JP" altLang="ja-JP" sz="1000" dirty="0">
                <a:solidFill>
                  <a:srgbClr val="000000"/>
                </a:solidFill>
                <a:latin typeface="+mn-ea"/>
              </a:rPr>
              <a:t>年収：</a:t>
            </a:r>
            <a:r>
              <a:rPr lang="en-US" altLang="ja-JP" sz="1000" dirty="0">
                <a:solidFill>
                  <a:srgbClr val="000000"/>
                </a:solidFill>
                <a:latin typeface="+mn-ea"/>
              </a:rPr>
              <a:t>500</a:t>
            </a:r>
            <a:r>
              <a:rPr lang="ja-JP" altLang="ja-JP" sz="1000" dirty="0">
                <a:solidFill>
                  <a:srgbClr val="000000"/>
                </a:solidFill>
                <a:latin typeface="+mn-ea"/>
              </a:rPr>
              <a:t>万円</a:t>
            </a:r>
            <a:r>
              <a:rPr lang="en-US" altLang="ja-JP" sz="1000" dirty="0">
                <a:solidFill>
                  <a:srgbClr val="000000"/>
                </a:solidFill>
                <a:latin typeface="+mn-ea"/>
              </a:rPr>
              <a:t>​</a:t>
            </a:r>
          </a:p>
          <a:p>
            <a:pPr fontAlgn="base">
              <a:lnSpc>
                <a:spcPct val="150000"/>
              </a:lnSpc>
            </a:pPr>
            <a:r>
              <a:rPr lang="ja-JP" altLang="ja-JP" sz="1000" dirty="0">
                <a:solidFill>
                  <a:srgbClr val="000000"/>
                </a:solidFill>
                <a:latin typeface="+mn-ea"/>
              </a:rPr>
              <a:t>旅行頻度：国内旅行年に</a:t>
            </a:r>
            <a:r>
              <a:rPr lang="en-US" altLang="ja-JP" sz="1000" dirty="0">
                <a:solidFill>
                  <a:srgbClr val="000000"/>
                </a:solidFill>
                <a:latin typeface="+mn-ea"/>
              </a:rPr>
              <a:t>1</a:t>
            </a:r>
            <a:r>
              <a:rPr lang="ja-JP" altLang="ja-JP" sz="1000" dirty="0">
                <a:solidFill>
                  <a:srgbClr val="000000"/>
                </a:solidFill>
                <a:latin typeface="+mn-ea"/>
              </a:rPr>
              <a:t>～</a:t>
            </a:r>
            <a:r>
              <a:rPr lang="en-US" altLang="ja-JP" sz="1000" dirty="0">
                <a:solidFill>
                  <a:srgbClr val="000000"/>
                </a:solidFill>
                <a:latin typeface="+mn-ea"/>
              </a:rPr>
              <a:t>2</a:t>
            </a:r>
            <a:r>
              <a:rPr lang="ja-JP" altLang="ja-JP" sz="1000" dirty="0">
                <a:solidFill>
                  <a:srgbClr val="000000"/>
                </a:solidFill>
                <a:latin typeface="+mn-ea"/>
              </a:rPr>
              <a:t>回、海外旅行年に</a:t>
            </a:r>
            <a:r>
              <a:rPr lang="en-US" altLang="ja-JP" sz="1000" dirty="0">
                <a:solidFill>
                  <a:srgbClr val="000000"/>
                </a:solidFill>
                <a:latin typeface="+mn-ea"/>
              </a:rPr>
              <a:t>1</a:t>
            </a:r>
            <a:r>
              <a:rPr lang="ja-JP" altLang="ja-JP" sz="1000" dirty="0">
                <a:solidFill>
                  <a:srgbClr val="000000"/>
                </a:solidFill>
                <a:latin typeface="+mn-ea"/>
              </a:rPr>
              <a:t>回</a:t>
            </a:r>
            <a:r>
              <a:rPr lang="en-US" altLang="ja-JP" sz="1000" dirty="0">
                <a:solidFill>
                  <a:srgbClr val="000000"/>
                </a:solidFill>
                <a:latin typeface="+mn-ea"/>
              </a:rPr>
              <a:t>​</a:t>
            </a:r>
          </a:p>
          <a:p>
            <a:pPr fontAlgn="base">
              <a:lnSpc>
                <a:spcPct val="150000"/>
              </a:lnSpc>
            </a:pPr>
            <a:r>
              <a:rPr lang="ja-JP" altLang="ja-JP" sz="1000" dirty="0">
                <a:solidFill>
                  <a:srgbClr val="000000"/>
                </a:solidFill>
                <a:latin typeface="+mn-ea"/>
              </a:rPr>
              <a:t>よく遊ぶ場所：表参道、渋谷、銀座</a:t>
            </a:r>
            <a:r>
              <a:rPr lang="en-US" altLang="ja-JP" sz="1000" dirty="0">
                <a:solidFill>
                  <a:srgbClr val="000000"/>
                </a:solidFill>
                <a:latin typeface="+mn-ea"/>
              </a:rPr>
              <a:t>​</a:t>
            </a:r>
          </a:p>
          <a:p>
            <a:pPr fontAlgn="base">
              <a:lnSpc>
                <a:spcPct val="150000"/>
              </a:lnSpc>
            </a:pPr>
            <a:r>
              <a:rPr lang="ja-JP" altLang="ja-JP" sz="1000" dirty="0">
                <a:solidFill>
                  <a:srgbClr val="000000"/>
                </a:solidFill>
                <a:latin typeface="+mn-ea"/>
              </a:rPr>
              <a:t>服を買うなら：路面店、表参道ヒルズ、銀座など</a:t>
            </a:r>
            <a:r>
              <a:rPr lang="en-US" altLang="ja-JP" sz="1000" dirty="0">
                <a:solidFill>
                  <a:srgbClr val="000000"/>
                </a:solidFill>
                <a:latin typeface="+mn-ea"/>
              </a:rPr>
              <a:t>​</a:t>
            </a:r>
          </a:p>
          <a:p>
            <a:pPr fontAlgn="base">
              <a:lnSpc>
                <a:spcPct val="150000"/>
              </a:lnSpc>
            </a:pPr>
            <a:r>
              <a:rPr lang="ja-JP" altLang="ja-JP" sz="1000" dirty="0">
                <a:solidFill>
                  <a:srgbClr val="000000"/>
                </a:solidFill>
                <a:latin typeface="+mn-ea"/>
              </a:rPr>
              <a:t>コスメを買うなら：デパコス</a:t>
            </a:r>
            <a:r>
              <a:rPr lang="en-US" altLang="ja-JP" sz="1000" dirty="0">
                <a:solidFill>
                  <a:srgbClr val="000000"/>
                </a:solidFill>
                <a:latin typeface="+mn-ea"/>
              </a:rPr>
              <a:t>70%</a:t>
            </a:r>
            <a:r>
              <a:rPr lang="ja-JP" altLang="ja-JP" sz="1000" dirty="0">
                <a:solidFill>
                  <a:srgbClr val="000000"/>
                </a:solidFill>
                <a:latin typeface="+mn-ea"/>
              </a:rPr>
              <a:t>＋その他</a:t>
            </a:r>
            <a:r>
              <a:rPr lang="en-US" altLang="ja-JP" sz="1000" dirty="0">
                <a:solidFill>
                  <a:srgbClr val="000000"/>
                </a:solidFill>
                <a:latin typeface="+mn-ea"/>
              </a:rPr>
              <a:t>30</a:t>
            </a:r>
            <a:r>
              <a:rPr lang="ja-JP" altLang="ja-JP" sz="1000" dirty="0">
                <a:solidFill>
                  <a:srgbClr val="000000"/>
                </a:solidFill>
                <a:latin typeface="+mn-ea"/>
              </a:rPr>
              <a:t>％</a:t>
            </a:r>
            <a:r>
              <a:rPr lang="en-US" altLang="ja-JP" sz="1000" dirty="0">
                <a:solidFill>
                  <a:srgbClr val="000000"/>
                </a:solidFill>
                <a:latin typeface="+mn-ea"/>
              </a:rPr>
              <a:t>​</a:t>
            </a:r>
          </a:p>
          <a:p>
            <a:pPr fontAlgn="base">
              <a:lnSpc>
                <a:spcPct val="150000"/>
              </a:lnSpc>
            </a:pPr>
            <a:r>
              <a:rPr lang="ja-JP" altLang="ja-JP" sz="1000" dirty="0">
                <a:solidFill>
                  <a:srgbClr val="000000"/>
                </a:solidFill>
                <a:latin typeface="+mn-ea"/>
              </a:rPr>
              <a:t>次に行きたい旅先：</a:t>
            </a:r>
            <a:r>
              <a:rPr lang="ja-JP" altLang="en-US" sz="1000" dirty="0">
                <a:solidFill>
                  <a:srgbClr val="000000"/>
                </a:solidFill>
                <a:latin typeface="+mn-ea"/>
              </a:rPr>
              <a:t>沖縄の離島で朝ヨガ＆ホテルスパ</a:t>
            </a:r>
            <a:endParaRPr lang="en-US" altLang="ja-JP" sz="1000" dirty="0">
              <a:solidFill>
                <a:srgbClr val="000000"/>
              </a:solidFill>
              <a:latin typeface="+mn-ea"/>
            </a:endParaRPr>
          </a:p>
        </p:txBody>
      </p:sp>
      <p:sp>
        <p:nvSpPr>
          <p:cNvPr id="41" name="テキスト ボックス 40">
            <a:extLst>
              <a:ext uri="{FF2B5EF4-FFF2-40B4-BE49-F238E27FC236}">
                <a16:creationId xmlns:a16="http://schemas.microsoft.com/office/drawing/2014/main" id="{E0D72BFD-B720-BC4B-9D35-0D84CB1F5F9E}"/>
              </a:ext>
            </a:extLst>
          </p:cNvPr>
          <p:cNvSpPr txBox="1"/>
          <p:nvPr/>
        </p:nvSpPr>
        <p:spPr>
          <a:xfrm>
            <a:off x="4898789" y="2302685"/>
            <a:ext cx="1633253" cy="707886"/>
          </a:xfrm>
          <a:prstGeom prst="rect">
            <a:avLst/>
          </a:prstGeom>
          <a:noFill/>
        </p:spPr>
        <p:txBody>
          <a:bodyPr wrap="square" rtlCol="0">
            <a:spAutoFit/>
          </a:bodyPr>
          <a:lstStyle/>
          <a:p>
            <a:pPr lvl="0"/>
            <a:r>
              <a:rPr kumimoji="1" lang="ja-JP" altLang="en-US" sz="2000" b="1" dirty="0">
                <a:solidFill>
                  <a:srgbClr val="FF5E72"/>
                </a:solidFill>
                <a:latin typeface="メイリオ" panose="020B0604030504040204" pitchFamily="50" charset="-128"/>
              </a:rPr>
              <a:t>ブランド＆</a:t>
            </a:r>
            <a:endParaRPr kumimoji="1" lang="en-US" altLang="ja-JP" sz="2000" b="1" dirty="0">
              <a:solidFill>
                <a:srgbClr val="FF5E72"/>
              </a:solidFill>
              <a:latin typeface="メイリオ" panose="020B0604030504040204" pitchFamily="50" charset="-128"/>
            </a:endParaRPr>
          </a:p>
          <a:p>
            <a:pPr lvl="0"/>
            <a:r>
              <a:rPr kumimoji="1" lang="ja-JP" altLang="en-US" sz="2000" b="1" dirty="0">
                <a:solidFill>
                  <a:srgbClr val="FF5E72"/>
                </a:solidFill>
                <a:latin typeface="メイリオ" panose="020B0604030504040204" pitchFamily="50" charset="-128"/>
              </a:rPr>
              <a:t>美容好き　　　　　　　</a:t>
            </a:r>
            <a:endParaRPr kumimoji="1" lang="ja-JP" altLang="en-US" sz="2000" b="1" i="0" u="none" strike="noStrike" kern="1200" cap="none" spc="0" normalizeH="0" baseline="0" noProof="0" dirty="0">
              <a:ln>
                <a:noFill/>
              </a:ln>
              <a:solidFill>
                <a:srgbClr val="FF5E72"/>
              </a:solidFill>
              <a:effectLst/>
              <a:uLnTx/>
              <a:uFillTx/>
              <a:latin typeface="メイリオ" panose="020B0604030504040204" pitchFamily="50" charset="-128"/>
              <a:ea typeface="メイリオ" panose="020B0604030504040204" pitchFamily="50" charset="-128"/>
            </a:endParaRPr>
          </a:p>
        </p:txBody>
      </p:sp>
      <p:sp>
        <p:nvSpPr>
          <p:cNvPr id="50" name="スライド番号プレースホルダー 12">
            <a:extLst>
              <a:ext uri="{FF2B5EF4-FFF2-40B4-BE49-F238E27FC236}">
                <a16:creationId xmlns:a16="http://schemas.microsoft.com/office/drawing/2014/main" id="{4C541453-A2F8-874C-BEC5-4E42D40ABF13}"/>
              </a:ext>
            </a:extLst>
          </p:cNvPr>
          <p:cNvSpPr>
            <a:spLocks noGrp="1"/>
          </p:cNvSpPr>
          <p:nvPr>
            <p:ph type="sldNum" sz="quarter" idx="12"/>
          </p:nvPr>
        </p:nvSpPr>
        <p:spPr>
          <a:xfrm>
            <a:off x="7004526" y="6577291"/>
            <a:ext cx="2057400" cy="297235"/>
          </a:xfrm>
          <a:prstGeom prst="rect">
            <a:avLst/>
          </a:prstGeom>
        </p:spPr>
        <p:txBody>
          <a:bodyPr/>
          <a:lstStyle>
            <a:lvl1pPr algn="r">
              <a:defRPr sz="1400" b="1">
                <a:solidFill>
                  <a:schemeClr val="bg1"/>
                </a:solidFill>
              </a:defRPr>
            </a:lvl1pPr>
          </a:lstStyle>
          <a:p>
            <a:fld id="{9D401335-F730-4287-99F3-CA1058D16EE0}" type="slidenum">
              <a:rPr kumimoji="1" lang="ja-JP" altLang="en-US" smtClean="0">
                <a:solidFill>
                  <a:schemeClr val="tx1">
                    <a:lumMod val="65000"/>
                    <a:lumOff val="35000"/>
                  </a:schemeClr>
                </a:solidFill>
              </a:rPr>
              <a:pPr/>
              <a:t>5</a:t>
            </a:fld>
            <a:endParaRPr kumimoji="1" lang="ja-JP" altLang="en-US" dirty="0">
              <a:solidFill>
                <a:schemeClr val="tx1">
                  <a:lumMod val="65000"/>
                  <a:lumOff val="35000"/>
                </a:schemeClr>
              </a:solidFill>
            </a:endParaRPr>
          </a:p>
        </p:txBody>
      </p:sp>
      <p:sp>
        <p:nvSpPr>
          <p:cNvPr id="25" name="テキスト ボックス 24">
            <a:extLst>
              <a:ext uri="{FF2B5EF4-FFF2-40B4-BE49-F238E27FC236}">
                <a16:creationId xmlns:a16="http://schemas.microsoft.com/office/drawing/2014/main" id="{6BD2A9DA-21D2-6944-9BF8-325C10971479}"/>
              </a:ext>
            </a:extLst>
          </p:cNvPr>
          <p:cNvSpPr txBox="1"/>
          <p:nvPr/>
        </p:nvSpPr>
        <p:spPr>
          <a:xfrm>
            <a:off x="598326" y="1012107"/>
            <a:ext cx="3541099" cy="489878"/>
          </a:xfrm>
          <a:prstGeom prst="rect">
            <a:avLst/>
          </a:prstGeom>
          <a:noFill/>
        </p:spPr>
        <p:txBody>
          <a:bodyPr wrap="square" rtlCol="0">
            <a:spAutoFit/>
          </a:bodyPr>
          <a:lstStyle/>
          <a:p>
            <a:pPr lvl="0">
              <a:lnSpc>
                <a:spcPts val="3100"/>
              </a:lnSpc>
            </a:pPr>
            <a:r>
              <a:rPr kumimoji="1" lang="ja-JP" altLang="en-US" sz="2400" b="1">
                <a:solidFill>
                  <a:schemeClr val="tx1">
                    <a:lumMod val="65000"/>
                    <a:lumOff val="35000"/>
                  </a:schemeClr>
                </a:solidFill>
                <a:latin typeface="+mn-ea"/>
              </a:rPr>
              <a:t>ユーザーペルソナ</a:t>
            </a:r>
            <a:endParaRPr kumimoji="1" lang="en-US" altLang="ja-JP" sz="2400" b="1" dirty="0">
              <a:solidFill>
                <a:schemeClr val="tx1">
                  <a:lumMod val="65000"/>
                  <a:lumOff val="35000"/>
                </a:schemeClr>
              </a:solidFill>
              <a:latin typeface="+mn-ea"/>
            </a:endParaRPr>
          </a:p>
        </p:txBody>
      </p:sp>
      <p:sp>
        <p:nvSpPr>
          <p:cNvPr id="47" name="テキスト ボックス 46">
            <a:extLst>
              <a:ext uri="{FF2B5EF4-FFF2-40B4-BE49-F238E27FC236}">
                <a16:creationId xmlns:a16="http://schemas.microsoft.com/office/drawing/2014/main" id="{DCDFAF57-DEDC-024A-8446-1299575F4AD3}"/>
              </a:ext>
            </a:extLst>
          </p:cNvPr>
          <p:cNvSpPr txBox="1"/>
          <p:nvPr/>
        </p:nvSpPr>
        <p:spPr>
          <a:xfrm>
            <a:off x="845330" y="1917913"/>
            <a:ext cx="987741" cy="338554"/>
          </a:xfrm>
          <a:prstGeom prst="rect">
            <a:avLst/>
          </a:prstGeom>
          <a:noFill/>
        </p:spPr>
        <p:txBody>
          <a:bodyPr wrap="square" rtlCol="0">
            <a:spAutoFit/>
          </a:bodyPr>
          <a:lstStyle/>
          <a:p>
            <a:pPr lvl="0"/>
            <a:r>
              <a:rPr kumimoji="1" lang="en-US" altLang="ja-JP" sz="1600" b="1" dirty="0">
                <a:solidFill>
                  <a:srgbClr val="FFE5E8"/>
                </a:solidFill>
                <a:latin typeface="メイリオ" panose="020B0604030504040204" pitchFamily="50" charset="-128"/>
              </a:rPr>
              <a:t>Type_1</a:t>
            </a:r>
            <a:endParaRPr kumimoji="1" lang="ja-JP" altLang="en-US" sz="1600" b="1" i="0" u="none" strike="noStrike" kern="1200" cap="none" spc="0" normalizeH="0" baseline="0" noProof="0" dirty="0">
              <a:ln>
                <a:noFill/>
              </a:ln>
              <a:solidFill>
                <a:srgbClr val="FFE5E8"/>
              </a:solidFill>
              <a:effectLst/>
              <a:uLnTx/>
              <a:uFillTx/>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4930A73-0142-4524-AA5D-8C59DCB8D41B}"/>
              </a:ext>
            </a:extLst>
          </p:cNvPr>
          <p:cNvSpPr txBox="1"/>
          <p:nvPr/>
        </p:nvSpPr>
        <p:spPr>
          <a:xfrm>
            <a:off x="4898789" y="1917913"/>
            <a:ext cx="987741" cy="338554"/>
          </a:xfrm>
          <a:prstGeom prst="rect">
            <a:avLst/>
          </a:prstGeom>
          <a:noFill/>
        </p:spPr>
        <p:txBody>
          <a:bodyPr wrap="square" rtlCol="0">
            <a:spAutoFit/>
          </a:bodyPr>
          <a:lstStyle/>
          <a:p>
            <a:pPr lvl="0"/>
            <a:r>
              <a:rPr kumimoji="1" lang="en-US" altLang="ja-JP" sz="1600" b="1" dirty="0">
                <a:solidFill>
                  <a:srgbClr val="FFE5E8"/>
                </a:solidFill>
                <a:latin typeface="メイリオ" panose="020B0604030504040204" pitchFamily="50" charset="-128"/>
              </a:rPr>
              <a:t>Type_2</a:t>
            </a:r>
            <a:endParaRPr kumimoji="1" lang="ja-JP" altLang="en-US" sz="1600" b="1" i="0" u="none" strike="noStrike" kern="1200" cap="none" spc="0" normalizeH="0" baseline="0" noProof="0" dirty="0">
              <a:ln>
                <a:noFill/>
              </a:ln>
              <a:solidFill>
                <a:srgbClr val="FFE5E8"/>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1731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a:extLst>
              <a:ext uri="{FF2B5EF4-FFF2-40B4-BE49-F238E27FC236}">
                <a16:creationId xmlns:a16="http://schemas.microsoft.com/office/drawing/2014/main" id="{92732374-DA01-41B1-A43F-AD3355DCE0CC}"/>
              </a:ext>
            </a:extLst>
          </p:cNvPr>
          <p:cNvSpPr txBox="1"/>
          <p:nvPr/>
        </p:nvSpPr>
        <p:spPr>
          <a:xfrm>
            <a:off x="655933" y="950382"/>
            <a:ext cx="5076315" cy="489878"/>
          </a:xfrm>
          <a:prstGeom prst="rect">
            <a:avLst/>
          </a:prstGeom>
          <a:noFill/>
        </p:spPr>
        <p:txBody>
          <a:bodyPr wrap="square" rtlCol="0">
            <a:spAutoFit/>
          </a:bodyPr>
          <a:lstStyle/>
          <a:p>
            <a:pPr lvl="0">
              <a:lnSpc>
                <a:spcPts val="3100"/>
              </a:lnSpc>
            </a:pPr>
            <a:r>
              <a:rPr kumimoji="1" lang="ja-JP" altLang="en-US" sz="2400" b="1" dirty="0">
                <a:solidFill>
                  <a:schemeClr val="tx1">
                    <a:lumMod val="65000"/>
                    <a:lumOff val="35000"/>
                  </a:schemeClr>
                </a:solidFill>
                <a:latin typeface="+mn-ea"/>
              </a:rPr>
              <a:t>旅のプロによる特別動画</a:t>
            </a:r>
            <a:endParaRPr kumimoji="1" lang="en-US" altLang="ja-JP" sz="2400" b="1" dirty="0">
              <a:solidFill>
                <a:schemeClr val="tx1">
                  <a:lumMod val="65000"/>
                  <a:lumOff val="35000"/>
                </a:schemeClr>
              </a:solidFill>
              <a:latin typeface="+mn-ea"/>
            </a:endParaRPr>
          </a:p>
        </p:txBody>
      </p:sp>
      <p:sp>
        <p:nvSpPr>
          <p:cNvPr id="3" name="テキスト ボックス 2">
            <a:extLst>
              <a:ext uri="{FF2B5EF4-FFF2-40B4-BE49-F238E27FC236}">
                <a16:creationId xmlns:a16="http://schemas.microsoft.com/office/drawing/2014/main" id="{9EBB7CF8-DB70-4862-8415-070821384D2E}"/>
              </a:ext>
            </a:extLst>
          </p:cNvPr>
          <p:cNvSpPr txBox="1"/>
          <p:nvPr/>
        </p:nvSpPr>
        <p:spPr>
          <a:xfrm>
            <a:off x="438391" y="222610"/>
            <a:ext cx="4312945" cy="276999"/>
          </a:xfrm>
          <a:prstGeom prst="rect">
            <a:avLst/>
          </a:prstGeom>
          <a:noFill/>
        </p:spPr>
        <p:txBody>
          <a:bodyPr wrap="square" lIns="0" tIns="0" rIns="0" bIns="0" rtlCol="0">
            <a:spAutoFit/>
          </a:bodyPr>
          <a:lstStyle/>
          <a:p>
            <a:r>
              <a:rPr kumimoji="1" lang="ja-JP" altLang="en-US" b="1">
                <a:latin typeface="+mj-ea"/>
                <a:ea typeface="+mj-ea"/>
              </a:rPr>
              <a:t>コンテンツ</a:t>
            </a:r>
            <a:endParaRPr kumimoji="1" lang="ja-JP" altLang="en-US" b="1" dirty="0">
              <a:latin typeface="+mj-ea"/>
              <a:ea typeface="+mj-ea"/>
            </a:endParaRPr>
          </a:p>
        </p:txBody>
      </p:sp>
      <p:sp>
        <p:nvSpPr>
          <p:cNvPr id="16" name="スライド番号プレースホルダー 12">
            <a:extLst>
              <a:ext uri="{FF2B5EF4-FFF2-40B4-BE49-F238E27FC236}">
                <a16:creationId xmlns:a16="http://schemas.microsoft.com/office/drawing/2014/main" id="{ABF7A42B-D767-46C5-A8C0-4942FBC31B98}"/>
              </a:ext>
            </a:extLst>
          </p:cNvPr>
          <p:cNvSpPr>
            <a:spLocks noGrp="1"/>
          </p:cNvSpPr>
          <p:nvPr>
            <p:ph type="sldNum" sz="quarter" idx="12"/>
          </p:nvPr>
        </p:nvSpPr>
        <p:spPr>
          <a:xfrm>
            <a:off x="7004526" y="6577291"/>
            <a:ext cx="2057400" cy="297235"/>
          </a:xfrm>
          <a:prstGeom prst="rect">
            <a:avLst/>
          </a:prstGeom>
        </p:spPr>
        <p:txBody>
          <a:bodyPr/>
          <a:lstStyle>
            <a:lvl1pPr algn="r">
              <a:defRPr sz="1400" b="1">
                <a:solidFill>
                  <a:schemeClr val="bg1"/>
                </a:solidFill>
              </a:defRPr>
            </a:lvl1pPr>
          </a:lstStyle>
          <a:p>
            <a:fld id="{9D401335-F730-4287-99F3-CA1058D16EE0}" type="slidenum">
              <a:rPr kumimoji="1" lang="ja-JP" altLang="en-US" smtClean="0">
                <a:solidFill>
                  <a:schemeClr val="tx1">
                    <a:lumMod val="65000"/>
                    <a:lumOff val="35000"/>
                  </a:schemeClr>
                </a:solidFill>
              </a:rPr>
              <a:pPr/>
              <a:t>6</a:t>
            </a:fld>
            <a:endParaRPr kumimoji="1" lang="ja-JP" altLang="en-US" dirty="0">
              <a:solidFill>
                <a:schemeClr val="tx1">
                  <a:lumMod val="65000"/>
                  <a:lumOff val="35000"/>
                </a:schemeClr>
              </a:solidFill>
            </a:endParaRPr>
          </a:p>
        </p:txBody>
      </p:sp>
      <p:sp>
        <p:nvSpPr>
          <p:cNvPr id="50" name="テキスト ボックス 49">
            <a:extLst>
              <a:ext uri="{FF2B5EF4-FFF2-40B4-BE49-F238E27FC236}">
                <a16:creationId xmlns:a16="http://schemas.microsoft.com/office/drawing/2014/main" id="{EE39501A-5AAE-4606-B693-E49443B12D45}"/>
              </a:ext>
            </a:extLst>
          </p:cNvPr>
          <p:cNvSpPr txBox="1"/>
          <p:nvPr/>
        </p:nvSpPr>
        <p:spPr>
          <a:xfrm>
            <a:off x="718854" y="2303002"/>
            <a:ext cx="1818832" cy="400110"/>
          </a:xfrm>
          <a:prstGeom prst="rect">
            <a:avLst/>
          </a:prstGeom>
          <a:noFill/>
        </p:spPr>
        <p:txBody>
          <a:bodyPr wrap="square" rtlCol="0">
            <a:spAutoFit/>
          </a:bodyPr>
          <a:lstStyle/>
          <a:p>
            <a:r>
              <a:rPr kumimoji="1" lang="ja-JP" altLang="en-US" sz="2000" b="1" dirty="0">
                <a:solidFill>
                  <a:srgbClr val="FF5E72"/>
                </a:solidFill>
                <a:latin typeface="+mn-ea"/>
              </a:rPr>
              <a:t>一般 ユーザー</a:t>
            </a:r>
            <a:endParaRPr kumimoji="1" lang="en-US" altLang="ja-JP" sz="2000" b="1" dirty="0">
              <a:solidFill>
                <a:srgbClr val="FF5E72"/>
              </a:solidFill>
              <a:latin typeface="+mn-ea"/>
            </a:endParaRPr>
          </a:p>
        </p:txBody>
      </p:sp>
      <p:sp>
        <p:nvSpPr>
          <p:cNvPr id="25" name="テキスト ボックス 24">
            <a:extLst>
              <a:ext uri="{FF2B5EF4-FFF2-40B4-BE49-F238E27FC236}">
                <a16:creationId xmlns:a16="http://schemas.microsoft.com/office/drawing/2014/main" id="{A17809A7-68FA-45BE-B84D-B6014DEAF3E5}"/>
              </a:ext>
            </a:extLst>
          </p:cNvPr>
          <p:cNvSpPr txBox="1"/>
          <p:nvPr/>
        </p:nvSpPr>
        <p:spPr>
          <a:xfrm>
            <a:off x="3352554" y="2303002"/>
            <a:ext cx="1818832" cy="400110"/>
          </a:xfrm>
          <a:prstGeom prst="rect">
            <a:avLst/>
          </a:prstGeom>
          <a:noFill/>
        </p:spPr>
        <p:txBody>
          <a:bodyPr wrap="square" rtlCol="0">
            <a:spAutoFit/>
          </a:bodyPr>
          <a:lstStyle/>
          <a:p>
            <a:r>
              <a:rPr kumimoji="1" lang="ja-JP" altLang="en-US" sz="2000" b="1" dirty="0">
                <a:solidFill>
                  <a:srgbClr val="FF5E72"/>
                </a:solidFill>
                <a:latin typeface="+mn-ea"/>
              </a:rPr>
              <a:t>アンバサダー</a:t>
            </a:r>
            <a:endParaRPr kumimoji="1" lang="en-US" altLang="ja-JP" sz="2000" b="1" dirty="0">
              <a:solidFill>
                <a:srgbClr val="FF5E72"/>
              </a:solidFill>
              <a:latin typeface="+mn-ea"/>
            </a:endParaRPr>
          </a:p>
        </p:txBody>
      </p:sp>
      <p:sp>
        <p:nvSpPr>
          <p:cNvPr id="27" name="テキスト ボックス 26">
            <a:extLst>
              <a:ext uri="{FF2B5EF4-FFF2-40B4-BE49-F238E27FC236}">
                <a16:creationId xmlns:a16="http://schemas.microsoft.com/office/drawing/2014/main" id="{8D49A55E-F99B-482F-BC61-C57A8CF1F220}"/>
              </a:ext>
            </a:extLst>
          </p:cNvPr>
          <p:cNvSpPr txBox="1"/>
          <p:nvPr/>
        </p:nvSpPr>
        <p:spPr>
          <a:xfrm>
            <a:off x="6012065" y="2303002"/>
            <a:ext cx="1818832" cy="400110"/>
          </a:xfrm>
          <a:prstGeom prst="rect">
            <a:avLst/>
          </a:prstGeom>
          <a:noFill/>
        </p:spPr>
        <p:txBody>
          <a:bodyPr wrap="square" rtlCol="0">
            <a:spAutoFit/>
          </a:bodyPr>
          <a:lstStyle/>
          <a:p>
            <a:r>
              <a:rPr kumimoji="1" lang="ja-JP" altLang="en-US" sz="2000" b="1" dirty="0">
                <a:solidFill>
                  <a:srgbClr val="FF5E72"/>
                </a:solidFill>
                <a:latin typeface="+mn-ea"/>
              </a:rPr>
              <a:t>編集部</a:t>
            </a:r>
            <a:endParaRPr kumimoji="1" lang="en-US" altLang="ja-JP" sz="2000" b="1" dirty="0">
              <a:solidFill>
                <a:srgbClr val="FF5E72"/>
              </a:solidFill>
              <a:latin typeface="+mn-ea"/>
            </a:endParaRPr>
          </a:p>
        </p:txBody>
      </p:sp>
      <p:pic>
        <p:nvPicPr>
          <p:cNvPr id="51" name="図 50">
            <a:extLst>
              <a:ext uri="{FF2B5EF4-FFF2-40B4-BE49-F238E27FC236}">
                <a16:creationId xmlns:a16="http://schemas.microsoft.com/office/drawing/2014/main" id="{CABFA6E3-B9D7-40F3-B1BB-7DA5CE14976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5208" y="3187526"/>
            <a:ext cx="2229909" cy="1900332"/>
          </a:xfrm>
          <a:prstGeom prst="rect">
            <a:avLst/>
          </a:prstGeom>
        </p:spPr>
      </p:pic>
      <p:sp>
        <p:nvSpPr>
          <p:cNvPr id="52" name="正方形/長方形 51">
            <a:extLst>
              <a:ext uri="{FF2B5EF4-FFF2-40B4-BE49-F238E27FC236}">
                <a16:creationId xmlns:a16="http://schemas.microsoft.com/office/drawing/2014/main" id="{8B4F56D0-ABAD-42D4-9619-FAC78959115D}"/>
              </a:ext>
            </a:extLst>
          </p:cNvPr>
          <p:cNvSpPr/>
          <p:nvPr/>
        </p:nvSpPr>
        <p:spPr>
          <a:xfrm>
            <a:off x="1343252" y="4553466"/>
            <a:ext cx="518980" cy="102095"/>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pic>
        <p:nvPicPr>
          <p:cNvPr id="21" name="図 20">
            <a:extLst>
              <a:ext uri="{FF2B5EF4-FFF2-40B4-BE49-F238E27FC236}">
                <a16:creationId xmlns:a16="http://schemas.microsoft.com/office/drawing/2014/main" id="{BBA6CA85-6CDB-4BB1-A758-987B50DDD23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90339" y="3200536"/>
            <a:ext cx="2230535" cy="2122004"/>
          </a:xfrm>
          <a:prstGeom prst="rect">
            <a:avLst/>
          </a:prstGeom>
        </p:spPr>
      </p:pic>
      <p:pic>
        <p:nvPicPr>
          <p:cNvPr id="29" name="図 28">
            <a:extLst>
              <a:ext uri="{FF2B5EF4-FFF2-40B4-BE49-F238E27FC236}">
                <a16:creationId xmlns:a16="http://schemas.microsoft.com/office/drawing/2014/main" id="{CC239357-F297-4220-B4B2-0DE21BAF276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131496" y="3194841"/>
            <a:ext cx="2222077" cy="2018978"/>
          </a:xfrm>
          <a:prstGeom prst="rect">
            <a:avLst/>
          </a:prstGeom>
        </p:spPr>
      </p:pic>
      <p:sp>
        <p:nvSpPr>
          <p:cNvPr id="30" name="正方形/長方形 29">
            <a:extLst>
              <a:ext uri="{FF2B5EF4-FFF2-40B4-BE49-F238E27FC236}">
                <a16:creationId xmlns:a16="http://schemas.microsoft.com/office/drawing/2014/main" id="{2CAA3B96-86A8-4A55-BFAF-09984E60CC49}"/>
              </a:ext>
            </a:extLst>
          </p:cNvPr>
          <p:cNvSpPr/>
          <p:nvPr/>
        </p:nvSpPr>
        <p:spPr>
          <a:xfrm>
            <a:off x="6124837" y="3194841"/>
            <a:ext cx="2240163" cy="2113958"/>
          </a:xfrm>
          <a:prstGeom prst="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sp>
        <p:nvSpPr>
          <p:cNvPr id="32" name="正方形/長方形 31">
            <a:extLst>
              <a:ext uri="{FF2B5EF4-FFF2-40B4-BE49-F238E27FC236}">
                <a16:creationId xmlns:a16="http://schemas.microsoft.com/office/drawing/2014/main" id="{42F5A191-146D-4820-8A43-2DAE22CE399E}"/>
              </a:ext>
            </a:extLst>
          </p:cNvPr>
          <p:cNvSpPr/>
          <p:nvPr/>
        </p:nvSpPr>
        <p:spPr>
          <a:xfrm>
            <a:off x="6012065" y="2663263"/>
            <a:ext cx="2606642" cy="415498"/>
          </a:xfrm>
          <a:prstGeom prst="rect">
            <a:avLst/>
          </a:prstGeom>
        </p:spPr>
        <p:txBody>
          <a:bodyPr wrap="square">
            <a:spAutoFit/>
          </a:bodyPr>
          <a:lstStyle/>
          <a:p>
            <a:pPr>
              <a:defRPr/>
            </a:pPr>
            <a:r>
              <a:rPr kumimoji="1" lang="ja-JP" altLang="en-US"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「たびのび編集部」による</a:t>
            </a:r>
            <a:r>
              <a:rPr kumimoji="1" lang="ja-JP" altLang="en-US"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動画。</a:t>
            </a:r>
            <a:endParaRPr kumimoji="1" lang="en-US" altLang="ja-JP"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a:defRPr/>
            </a:pPr>
            <a:r>
              <a:rPr kumimoji="1" lang="ja-JP" altLang="en-US"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ハイクオリティー</a:t>
            </a:r>
            <a:r>
              <a:rPr kumimoji="1" lang="ja-JP" altLang="en-US"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な動画</a:t>
            </a:r>
            <a:r>
              <a:rPr kumimoji="1" lang="ja-JP" altLang="en-US"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を制作します</a:t>
            </a:r>
            <a:endParaRPr kumimoji="0" lang="ja-JP" altLang="ja-JP"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4" name="正方形/長方形 33">
            <a:extLst>
              <a:ext uri="{FF2B5EF4-FFF2-40B4-BE49-F238E27FC236}">
                <a16:creationId xmlns:a16="http://schemas.microsoft.com/office/drawing/2014/main" id="{897A0064-5331-4350-9F83-18DCC3019A85}"/>
              </a:ext>
            </a:extLst>
          </p:cNvPr>
          <p:cNvSpPr/>
          <p:nvPr/>
        </p:nvSpPr>
        <p:spPr>
          <a:xfrm>
            <a:off x="3378365" y="2663263"/>
            <a:ext cx="2803718" cy="415498"/>
          </a:xfrm>
          <a:prstGeom prst="rect">
            <a:avLst/>
          </a:prstGeom>
        </p:spPr>
        <p:txBody>
          <a:bodyPr wrap="square">
            <a:spAutoFit/>
          </a:bodyPr>
          <a:lstStyle/>
          <a:p>
            <a:pPr>
              <a:defRPr/>
            </a:pPr>
            <a:r>
              <a:rPr lang="ja-JP" altLang="en-US" sz="1050" dirty="0">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旅</a:t>
            </a:r>
            <a:r>
              <a:rPr kumimoji="0" lang="ja-JP" altLang="en-US"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に特化したインフルエンサー</a:t>
            </a:r>
            <a:r>
              <a:rPr kumimoji="0" lang="ja-JP" altLang="en-US"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の</a:t>
            </a:r>
            <a:r>
              <a:rPr lang="ja-JP" altLang="en-US" sz="1050">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動画。</a:t>
            </a:r>
            <a:endParaRPr lang="en-US" altLang="ja-JP" sz="1050" dirty="0">
              <a:solidFill>
                <a:srgbClr val="000000"/>
              </a:solidFill>
              <a:latin typeface="メイリオ" panose="020B0604030504040204" pitchFamily="50" charset="-128"/>
              <a:ea typeface="メイリオ" panose="020B0604030504040204" pitchFamily="50" charset="-128"/>
              <a:cs typeface="Meiryo UI" panose="020B0604030504040204" pitchFamily="50" charset="-128"/>
            </a:endParaRPr>
          </a:p>
          <a:p>
            <a:pPr>
              <a:defRPr/>
            </a:pPr>
            <a:r>
              <a:rPr kumimoji="0" lang="ja-JP" altLang="en-US"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ディープな内容を</a:t>
            </a:r>
            <a:r>
              <a:rPr kumimoji="0" lang="ja-JP" altLang="en-US"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お届けします</a:t>
            </a:r>
            <a:endParaRPr kumimoji="0" lang="ja-JP" altLang="ja-JP"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5" name="正方形/長方形 34">
            <a:extLst>
              <a:ext uri="{FF2B5EF4-FFF2-40B4-BE49-F238E27FC236}">
                <a16:creationId xmlns:a16="http://schemas.microsoft.com/office/drawing/2014/main" id="{7613BC05-AA8A-43EF-B89A-685ADE7CB8AF}"/>
              </a:ext>
            </a:extLst>
          </p:cNvPr>
          <p:cNvSpPr/>
          <p:nvPr/>
        </p:nvSpPr>
        <p:spPr>
          <a:xfrm>
            <a:off x="718854" y="2646900"/>
            <a:ext cx="2432538" cy="430887"/>
          </a:xfrm>
          <a:prstGeom prst="rect">
            <a:avLst/>
          </a:prstGeom>
        </p:spPr>
        <p:txBody>
          <a:bodyPr wrap="square">
            <a:spAutoFit/>
          </a:bodyPr>
          <a:lstStyle/>
          <a:p>
            <a:pPr>
              <a:defRPr/>
            </a:pPr>
            <a:r>
              <a:rPr kumimoji="0" lang="ja-JP" altLang="en-US"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一般ユーザーによる旅動画。身近でリアルな情報を知ること</a:t>
            </a:r>
            <a:r>
              <a:rPr kumimoji="0" lang="ja-JP" altLang="en-US"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ができます</a:t>
            </a:r>
            <a:endParaRPr kumimoji="0" lang="ja-JP" altLang="ja-JP"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5" name="正方形/長方形 54">
            <a:extLst>
              <a:ext uri="{FF2B5EF4-FFF2-40B4-BE49-F238E27FC236}">
                <a16:creationId xmlns:a16="http://schemas.microsoft.com/office/drawing/2014/main" id="{3A4F66BB-A7B8-4905-97AA-3C9A9309EB55}"/>
              </a:ext>
            </a:extLst>
          </p:cNvPr>
          <p:cNvSpPr/>
          <p:nvPr/>
        </p:nvSpPr>
        <p:spPr>
          <a:xfrm>
            <a:off x="673090" y="1471923"/>
            <a:ext cx="7691910" cy="617477"/>
          </a:xfrm>
          <a:prstGeom prst="rect">
            <a:avLst/>
          </a:prstGeom>
        </p:spPr>
        <p:txBody>
          <a:bodyPr wrap="square">
            <a:spAutoFit/>
          </a:bodyPr>
          <a:lstStyle/>
          <a:p>
            <a:pPr>
              <a:lnSpc>
                <a:spcPts val="2080"/>
              </a:lnSpc>
            </a:pPr>
            <a:r>
              <a:rPr kumimoji="1" lang="ja-JP" altLang="en-US" sz="1400">
                <a:solidFill>
                  <a:srgbClr val="000000"/>
                </a:solidFill>
                <a:latin typeface="メイリオ" panose="020B0604030504040204" pitchFamily="50" charset="-128"/>
              </a:rPr>
              <a:t>たびのび では、一般</a:t>
            </a:r>
            <a:r>
              <a:rPr kumimoji="1" lang="ja-JP" altLang="en-US" sz="1400" dirty="0">
                <a:solidFill>
                  <a:srgbClr val="000000"/>
                </a:solidFill>
                <a:latin typeface="メイリオ" panose="020B0604030504040204" pitchFamily="50" charset="-128"/>
              </a:rPr>
              <a:t>ユーザーだけでなく</a:t>
            </a:r>
            <a:r>
              <a:rPr lang="ja-JP" altLang="en-US" sz="1400" b="1" dirty="0">
                <a:solidFill>
                  <a:srgbClr val="FF5E72"/>
                </a:solidFill>
                <a:latin typeface="メイリオ" panose="020B0604030504040204" pitchFamily="50" charset="-128"/>
              </a:rPr>
              <a:t>たびのび編集部 </a:t>
            </a:r>
            <a:r>
              <a:rPr lang="ja-JP" altLang="en-US" sz="1400">
                <a:solidFill>
                  <a:srgbClr val="000000"/>
                </a:solidFill>
                <a:latin typeface="メイリオ" panose="020B0604030504040204" pitchFamily="50" charset="-128"/>
              </a:rPr>
              <a:t>と 編集部公認の</a:t>
            </a:r>
            <a:r>
              <a:rPr kumimoji="1" lang="ja-JP" altLang="en-US" sz="1400" b="1">
                <a:solidFill>
                  <a:srgbClr val="FF5E72"/>
                </a:solidFill>
                <a:latin typeface="メイリオ" panose="020B0604030504040204" pitchFamily="50" charset="-128"/>
              </a:rPr>
              <a:t>アンバサダー </a:t>
            </a:r>
            <a:r>
              <a:rPr kumimoji="1" lang="ja-JP" altLang="en-US" sz="1400">
                <a:solidFill>
                  <a:srgbClr val="000000"/>
                </a:solidFill>
                <a:latin typeface="メイリオ" panose="020B0604030504040204" pitchFamily="50" charset="-128"/>
              </a:rPr>
              <a:t>が</a:t>
            </a:r>
            <a:endParaRPr kumimoji="1" lang="en-US" altLang="ja-JP" sz="1400" dirty="0">
              <a:solidFill>
                <a:srgbClr val="000000"/>
              </a:solidFill>
              <a:latin typeface="メイリオ" panose="020B0604030504040204" pitchFamily="50" charset="-128"/>
            </a:endParaRPr>
          </a:p>
          <a:p>
            <a:pPr>
              <a:lnSpc>
                <a:spcPts val="2080"/>
              </a:lnSpc>
            </a:pPr>
            <a:r>
              <a:rPr kumimoji="1" lang="ja-JP" altLang="en-US" sz="1400">
                <a:solidFill>
                  <a:srgbClr val="000000"/>
                </a:solidFill>
                <a:latin typeface="メイリオ" panose="020B0604030504040204" pitchFamily="50" charset="-128"/>
              </a:rPr>
              <a:t>旅</a:t>
            </a:r>
            <a:r>
              <a:rPr kumimoji="1" lang="ja-JP" altLang="en-US" sz="1400" dirty="0">
                <a:solidFill>
                  <a:srgbClr val="000000"/>
                </a:solidFill>
                <a:latin typeface="メイリオ" panose="020B0604030504040204" pitchFamily="50" charset="-128"/>
              </a:rPr>
              <a:t>を楽しむヒントとなる動画コンテンツ</a:t>
            </a:r>
            <a:r>
              <a:rPr kumimoji="1" lang="ja-JP" altLang="en-US" sz="1400">
                <a:solidFill>
                  <a:srgbClr val="000000"/>
                </a:solidFill>
                <a:latin typeface="メイリオ" panose="020B0604030504040204" pitchFamily="50" charset="-128"/>
              </a:rPr>
              <a:t>をアップ！</a:t>
            </a:r>
            <a:endParaRPr kumimoji="1" lang="ja-JP" altLang="en-US" sz="1400" dirty="0">
              <a:solidFill>
                <a:srgbClr val="000000"/>
              </a:solidFill>
              <a:latin typeface="メイリオ" panose="020B0604030504040204" pitchFamily="50" charset="-128"/>
            </a:endParaRPr>
          </a:p>
        </p:txBody>
      </p:sp>
      <p:sp>
        <p:nvSpPr>
          <p:cNvPr id="48" name="正方形/長方形 47">
            <a:extLst>
              <a:ext uri="{FF2B5EF4-FFF2-40B4-BE49-F238E27FC236}">
                <a16:creationId xmlns:a16="http://schemas.microsoft.com/office/drawing/2014/main" id="{6F2B967C-5A60-4F74-ABA4-175A1C0863A7}"/>
              </a:ext>
            </a:extLst>
          </p:cNvPr>
          <p:cNvSpPr/>
          <p:nvPr/>
        </p:nvSpPr>
        <p:spPr>
          <a:xfrm>
            <a:off x="807894" y="3188240"/>
            <a:ext cx="2240163" cy="2113958"/>
          </a:xfrm>
          <a:prstGeom prst="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sp>
        <p:nvSpPr>
          <p:cNvPr id="24" name="正方形/長方形 23">
            <a:extLst>
              <a:ext uri="{FF2B5EF4-FFF2-40B4-BE49-F238E27FC236}">
                <a16:creationId xmlns:a16="http://schemas.microsoft.com/office/drawing/2014/main" id="{C67D8194-7AF3-4D03-906C-412F989E6D66}"/>
              </a:ext>
            </a:extLst>
          </p:cNvPr>
          <p:cNvSpPr/>
          <p:nvPr/>
        </p:nvSpPr>
        <p:spPr>
          <a:xfrm>
            <a:off x="3471230" y="3194841"/>
            <a:ext cx="2240163" cy="2113958"/>
          </a:xfrm>
          <a:prstGeom prst="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sp>
        <p:nvSpPr>
          <p:cNvPr id="2" name="三角形 1">
            <a:extLst>
              <a:ext uri="{FF2B5EF4-FFF2-40B4-BE49-F238E27FC236}">
                <a16:creationId xmlns:a16="http://schemas.microsoft.com/office/drawing/2014/main" id="{3EA81392-9DA8-AB41-A593-459EE3ACB46D}"/>
              </a:ext>
            </a:extLst>
          </p:cNvPr>
          <p:cNvSpPr/>
          <p:nvPr/>
        </p:nvSpPr>
        <p:spPr>
          <a:xfrm rot="5400000">
            <a:off x="3448417" y="5447250"/>
            <a:ext cx="176452" cy="127721"/>
          </a:xfrm>
          <a:prstGeom prst="triangle">
            <a:avLst/>
          </a:prstGeom>
          <a:noFill/>
          <a:ln w="12700">
            <a:solidFill>
              <a:srgbClr val="585959"/>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585959"/>
              </a:solidFill>
              <a:latin typeface="Meiryo" charset="-128"/>
              <a:ea typeface="Meiryo" charset="-128"/>
              <a:cs typeface="Meiryo" charset="-128"/>
            </a:endParaRPr>
          </a:p>
        </p:txBody>
      </p:sp>
      <p:sp>
        <p:nvSpPr>
          <p:cNvPr id="26" name="正方形/長方形 25">
            <a:extLst>
              <a:ext uri="{FF2B5EF4-FFF2-40B4-BE49-F238E27FC236}">
                <a16:creationId xmlns:a16="http://schemas.microsoft.com/office/drawing/2014/main" id="{092D1CC9-5196-3047-9B2C-AD9211C7F45D}"/>
              </a:ext>
            </a:extLst>
          </p:cNvPr>
          <p:cNvSpPr/>
          <p:nvPr/>
        </p:nvSpPr>
        <p:spPr>
          <a:xfrm>
            <a:off x="3590511" y="5401737"/>
            <a:ext cx="694814" cy="261610"/>
          </a:xfrm>
          <a:prstGeom prst="rect">
            <a:avLst/>
          </a:prstGeom>
        </p:spPr>
        <p:txBody>
          <a:bodyPr wrap="square">
            <a:spAutoFit/>
          </a:bodyPr>
          <a:lstStyle/>
          <a:p>
            <a:pPr>
              <a:defRPr/>
            </a:pPr>
            <a:r>
              <a:rPr kumimoji="0"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P7</a:t>
            </a:r>
            <a:r>
              <a:rPr kumimoji="0" lang="ja-JP" altLang="en-US"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 詳細</a:t>
            </a:r>
            <a:endParaRPr kumimoji="0" lang="ja-JP" altLang="ja-JP"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8" name="三角形 27">
            <a:extLst>
              <a:ext uri="{FF2B5EF4-FFF2-40B4-BE49-F238E27FC236}">
                <a16:creationId xmlns:a16="http://schemas.microsoft.com/office/drawing/2014/main" id="{BD796303-8E9A-6445-8FC7-CAA3B7EFF07E}"/>
              </a:ext>
            </a:extLst>
          </p:cNvPr>
          <p:cNvSpPr/>
          <p:nvPr/>
        </p:nvSpPr>
        <p:spPr>
          <a:xfrm rot="5400000">
            <a:off x="6113532" y="5422409"/>
            <a:ext cx="176452" cy="127721"/>
          </a:xfrm>
          <a:prstGeom prst="triangle">
            <a:avLst/>
          </a:prstGeom>
          <a:noFill/>
          <a:ln w="12700">
            <a:solidFill>
              <a:srgbClr val="585959"/>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585959"/>
              </a:solidFill>
              <a:latin typeface="Meiryo" charset="-128"/>
              <a:ea typeface="Meiryo" charset="-128"/>
              <a:cs typeface="Meiryo" charset="-128"/>
            </a:endParaRPr>
          </a:p>
        </p:txBody>
      </p:sp>
      <p:sp>
        <p:nvSpPr>
          <p:cNvPr id="31" name="正方形/長方形 30">
            <a:extLst>
              <a:ext uri="{FF2B5EF4-FFF2-40B4-BE49-F238E27FC236}">
                <a16:creationId xmlns:a16="http://schemas.microsoft.com/office/drawing/2014/main" id="{694C53B0-0177-034B-B9FE-8951489B1716}"/>
              </a:ext>
            </a:extLst>
          </p:cNvPr>
          <p:cNvSpPr/>
          <p:nvPr/>
        </p:nvSpPr>
        <p:spPr>
          <a:xfrm>
            <a:off x="6255626" y="5376896"/>
            <a:ext cx="694814" cy="261610"/>
          </a:xfrm>
          <a:prstGeom prst="rect">
            <a:avLst/>
          </a:prstGeom>
        </p:spPr>
        <p:txBody>
          <a:bodyPr wrap="square">
            <a:spAutoFit/>
          </a:bodyPr>
          <a:lstStyle/>
          <a:p>
            <a:pPr>
              <a:defRPr/>
            </a:pPr>
            <a:r>
              <a:rPr kumimoji="0"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P8 </a:t>
            </a:r>
            <a:r>
              <a:rPr kumimoji="0" lang="ja-JP" altLang="en-US"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詳細</a:t>
            </a:r>
            <a:endParaRPr kumimoji="0" lang="ja-JP" altLang="ja-JP"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36" name="グループ化 35">
            <a:extLst>
              <a:ext uri="{FF2B5EF4-FFF2-40B4-BE49-F238E27FC236}">
                <a16:creationId xmlns:a16="http://schemas.microsoft.com/office/drawing/2014/main" id="{8FF0BFE5-E070-46CC-9763-F2066CD72006}"/>
              </a:ext>
            </a:extLst>
          </p:cNvPr>
          <p:cNvGrpSpPr/>
          <p:nvPr/>
        </p:nvGrpSpPr>
        <p:grpSpPr>
          <a:xfrm>
            <a:off x="7266253" y="5184809"/>
            <a:ext cx="1939333" cy="1200412"/>
            <a:chOff x="2145097" y="4880656"/>
            <a:chExt cx="1939333" cy="1200412"/>
          </a:xfrm>
        </p:grpSpPr>
        <p:sp>
          <p:nvSpPr>
            <p:cNvPr id="37" name="楕円 36">
              <a:extLst>
                <a:ext uri="{FF2B5EF4-FFF2-40B4-BE49-F238E27FC236}">
                  <a16:creationId xmlns:a16="http://schemas.microsoft.com/office/drawing/2014/main" id="{B6BE9EC2-ECF6-4C34-A36E-63CC57632BF2}"/>
                </a:ext>
              </a:extLst>
            </p:cNvPr>
            <p:cNvSpPr/>
            <p:nvPr/>
          </p:nvSpPr>
          <p:spPr>
            <a:xfrm>
              <a:off x="2481522" y="4880656"/>
              <a:ext cx="1250627" cy="1200412"/>
            </a:xfrm>
            <a:prstGeom prst="ellipse">
              <a:avLst/>
            </a:prstGeom>
            <a:solidFill>
              <a:srgbClr val="FF5E72"/>
            </a:solidFill>
            <a:ln w="12700">
              <a:solidFill>
                <a:srgbClr val="FF5E7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sp>
          <p:nvSpPr>
            <p:cNvPr id="38" name="テキスト ボックス 37">
              <a:extLst>
                <a:ext uri="{FF2B5EF4-FFF2-40B4-BE49-F238E27FC236}">
                  <a16:creationId xmlns:a16="http://schemas.microsoft.com/office/drawing/2014/main" id="{D92AB0B5-27D7-4B80-AC1A-56CE6EFD21B2}"/>
                </a:ext>
              </a:extLst>
            </p:cNvPr>
            <p:cNvSpPr txBox="1"/>
            <p:nvPr/>
          </p:nvSpPr>
          <p:spPr>
            <a:xfrm>
              <a:off x="2661752" y="5222372"/>
              <a:ext cx="1172027" cy="459741"/>
            </a:xfrm>
            <a:prstGeom prst="rect">
              <a:avLst/>
            </a:prstGeom>
            <a:noFill/>
          </p:spPr>
          <p:txBody>
            <a:bodyPr wrap="square" rtlCol="0">
              <a:spAutoFit/>
            </a:bodyPr>
            <a:lstStyle/>
            <a:p>
              <a:pPr lvl="0">
                <a:lnSpc>
                  <a:spcPts val="3100"/>
                </a:lnSpc>
              </a:pPr>
              <a:r>
                <a:rPr kumimoji="1" lang="ja-JP" altLang="en-US" b="1" dirty="0">
                  <a:solidFill>
                    <a:schemeClr val="bg1"/>
                  </a:solidFill>
                  <a:latin typeface="+mn-ea"/>
                </a:rPr>
                <a:t>編集部</a:t>
              </a:r>
              <a:endParaRPr kumimoji="1" lang="en-US" altLang="ja-JP" b="1" dirty="0">
                <a:solidFill>
                  <a:schemeClr val="bg1"/>
                </a:solidFill>
                <a:latin typeface="+mn-ea"/>
              </a:endParaRPr>
            </a:p>
          </p:txBody>
        </p:sp>
        <p:sp>
          <p:nvSpPr>
            <p:cNvPr id="39" name="テキスト ボックス 38">
              <a:extLst>
                <a:ext uri="{FF2B5EF4-FFF2-40B4-BE49-F238E27FC236}">
                  <a16:creationId xmlns:a16="http://schemas.microsoft.com/office/drawing/2014/main" id="{E5FC1722-9B6E-4318-8EC5-9F91E5AA0F48}"/>
                </a:ext>
              </a:extLst>
            </p:cNvPr>
            <p:cNvSpPr txBox="1"/>
            <p:nvPr/>
          </p:nvSpPr>
          <p:spPr>
            <a:xfrm>
              <a:off x="2145097" y="4955273"/>
              <a:ext cx="1939333" cy="436658"/>
            </a:xfrm>
            <a:prstGeom prst="rect">
              <a:avLst/>
            </a:prstGeom>
            <a:noFill/>
          </p:spPr>
          <p:txBody>
            <a:bodyPr wrap="square" rtlCol="0">
              <a:spAutoFit/>
            </a:bodyPr>
            <a:lstStyle/>
            <a:p>
              <a:pPr lvl="0" algn="ctr">
                <a:lnSpc>
                  <a:spcPts val="3100"/>
                </a:lnSpc>
              </a:pPr>
              <a:r>
                <a:rPr lang="ja-JP" altLang="en-US" sz="1000" b="1" dirty="0">
                  <a:solidFill>
                    <a:schemeClr val="bg1"/>
                  </a:solidFill>
                  <a:latin typeface="+mn-ea"/>
                </a:rPr>
                <a:t>タイアップ動画も</a:t>
              </a:r>
              <a:endParaRPr lang="en-US" altLang="ja-JP" sz="1000" b="1" dirty="0">
                <a:solidFill>
                  <a:schemeClr val="bg1"/>
                </a:solidFill>
                <a:latin typeface="+mn-ea"/>
              </a:endParaRPr>
            </a:p>
          </p:txBody>
        </p:sp>
        <p:sp>
          <p:nvSpPr>
            <p:cNvPr id="54" name="テキスト ボックス 53">
              <a:extLst>
                <a:ext uri="{FF2B5EF4-FFF2-40B4-BE49-F238E27FC236}">
                  <a16:creationId xmlns:a16="http://schemas.microsoft.com/office/drawing/2014/main" id="{324BBFB9-44C4-4E10-9701-3D805DE98993}"/>
                </a:ext>
              </a:extLst>
            </p:cNvPr>
            <p:cNvSpPr txBox="1"/>
            <p:nvPr/>
          </p:nvSpPr>
          <p:spPr>
            <a:xfrm>
              <a:off x="2728699" y="5503999"/>
              <a:ext cx="875741" cy="452047"/>
            </a:xfrm>
            <a:prstGeom prst="rect">
              <a:avLst/>
            </a:prstGeom>
            <a:noFill/>
          </p:spPr>
          <p:txBody>
            <a:bodyPr wrap="square" rtlCol="0">
              <a:spAutoFit/>
            </a:bodyPr>
            <a:lstStyle/>
            <a:p>
              <a:pPr lvl="0">
                <a:lnSpc>
                  <a:spcPts val="3100"/>
                </a:lnSpc>
              </a:pPr>
              <a:r>
                <a:rPr lang="ja-JP" altLang="en-US" sz="1600" b="1" dirty="0">
                  <a:solidFill>
                    <a:schemeClr val="bg1"/>
                  </a:solidFill>
                  <a:latin typeface="+mn-ea"/>
                </a:rPr>
                <a:t>が制作</a:t>
              </a:r>
              <a:endParaRPr lang="en-US" altLang="ja-JP" sz="1600" b="1" dirty="0">
                <a:solidFill>
                  <a:schemeClr val="bg1"/>
                </a:solidFill>
                <a:latin typeface="+mn-ea"/>
              </a:endParaRPr>
            </a:p>
          </p:txBody>
        </p:sp>
      </p:grpSp>
    </p:spTree>
    <p:extLst>
      <p:ext uri="{BB962C8B-B14F-4D97-AF65-F5344CB8AC3E}">
        <p14:creationId xmlns:p14="http://schemas.microsoft.com/office/powerpoint/2010/main" val="337835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a:extLst>
              <a:ext uri="{FF2B5EF4-FFF2-40B4-BE49-F238E27FC236}">
                <a16:creationId xmlns:a16="http://schemas.microsoft.com/office/drawing/2014/main" id="{DC9063E6-120D-4D77-8D57-8C69EA965498}"/>
              </a:ext>
            </a:extLst>
          </p:cNvPr>
          <p:cNvSpPr/>
          <p:nvPr/>
        </p:nvSpPr>
        <p:spPr>
          <a:xfrm>
            <a:off x="5904526" y="4770007"/>
            <a:ext cx="2130544" cy="159653"/>
          </a:xfrm>
          <a:prstGeom prst="rect">
            <a:avLst/>
          </a:prstGeom>
          <a:solidFill>
            <a:srgbClr val="FF5E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ct val="150000"/>
              </a:lnSpc>
            </a:pPr>
            <a:r>
              <a:rPr lang="en-US" altLang="ja-JP" sz="1000" b="1" dirty="0">
                <a:solidFill>
                  <a:schemeClr val="bg1"/>
                </a:solidFill>
                <a:latin typeface="Meiryo" charset="-128"/>
                <a:ea typeface="Meiryo" charset="-128"/>
                <a:cs typeface="Meiryo" charset="-128"/>
              </a:rPr>
              <a:t> 2.3</a:t>
            </a:r>
            <a:r>
              <a:rPr lang="ja-JP" altLang="en-US" sz="1000" b="1" dirty="0">
                <a:solidFill>
                  <a:schemeClr val="bg1"/>
                </a:solidFill>
                <a:latin typeface="Meiryo" charset="-128"/>
                <a:ea typeface="Meiryo" charset="-128"/>
                <a:cs typeface="Meiryo" charset="-128"/>
              </a:rPr>
              <a:t>万 </a:t>
            </a:r>
            <a:r>
              <a:rPr lang="ja-JP" altLang="en-US" sz="500" b="1" dirty="0">
                <a:solidFill>
                  <a:schemeClr val="bg1"/>
                </a:solidFill>
                <a:latin typeface="Meiryo" charset="-128"/>
                <a:ea typeface="Meiryo" charset="-128"/>
                <a:cs typeface="Meiryo" charset="-128"/>
              </a:rPr>
              <a:t>フォロワー</a:t>
            </a:r>
            <a:endParaRPr lang="ja-JP" altLang="en-US" sz="1000" b="1" dirty="0">
              <a:solidFill>
                <a:schemeClr val="bg1"/>
              </a:solidFill>
              <a:latin typeface="Meiryo" charset="-128"/>
              <a:ea typeface="Meiryo" charset="-128"/>
              <a:cs typeface="Meiryo" charset="-128"/>
            </a:endParaRPr>
          </a:p>
        </p:txBody>
      </p:sp>
      <p:pic>
        <p:nvPicPr>
          <p:cNvPr id="4" name="図 3" descr="グラフィカル ユーザー インターフェイス&#10;&#10;自動的に生成された説明">
            <a:extLst>
              <a:ext uri="{FF2B5EF4-FFF2-40B4-BE49-F238E27FC236}">
                <a16:creationId xmlns:a16="http://schemas.microsoft.com/office/drawing/2014/main" id="{94611C18-9642-4D93-9402-FC9F84949C9F}"/>
              </a:ext>
            </a:extLst>
          </p:cNvPr>
          <p:cNvPicPr>
            <a:picLocks noChangeAspect="1"/>
          </p:cNvPicPr>
          <p:nvPr/>
        </p:nvPicPr>
        <p:blipFill rotWithShape="1">
          <a:blip r:embed="rId3"/>
          <a:srcRect l="18692" t="18907" r="70201" b="67625"/>
          <a:stretch/>
        </p:blipFill>
        <p:spPr>
          <a:xfrm>
            <a:off x="7159708" y="4087369"/>
            <a:ext cx="915290" cy="920133"/>
          </a:xfrm>
          <a:prstGeom prst="ellipse">
            <a:avLst/>
          </a:prstGeom>
          <a:ln w="28575">
            <a:solidFill>
              <a:srgbClr val="FF5E72"/>
            </a:solidFill>
          </a:ln>
        </p:spPr>
      </p:pic>
      <p:sp>
        <p:nvSpPr>
          <p:cNvPr id="72" name="正方形/長方形 71">
            <a:extLst>
              <a:ext uri="{FF2B5EF4-FFF2-40B4-BE49-F238E27FC236}">
                <a16:creationId xmlns:a16="http://schemas.microsoft.com/office/drawing/2014/main" id="{0FBCA759-CBA5-44B6-8C0D-92CA393C2177}"/>
              </a:ext>
            </a:extLst>
          </p:cNvPr>
          <p:cNvSpPr/>
          <p:nvPr/>
        </p:nvSpPr>
        <p:spPr>
          <a:xfrm>
            <a:off x="5913955" y="2800659"/>
            <a:ext cx="2130544" cy="159653"/>
          </a:xfrm>
          <a:prstGeom prst="rect">
            <a:avLst/>
          </a:prstGeom>
          <a:solidFill>
            <a:srgbClr val="FF5E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ct val="150000"/>
              </a:lnSpc>
            </a:pPr>
            <a:r>
              <a:rPr lang="en-US" altLang="ja-JP" sz="1000" b="1" dirty="0">
                <a:solidFill>
                  <a:schemeClr val="bg1"/>
                </a:solidFill>
                <a:latin typeface="Meiryo" charset="-128"/>
                <a:ea typeface="Meiryo" charset="-128"/>
                <a:cs typeface="Meiryo" charset="-128"/>
              </a:rPr>
              <a:t> </a:t>
            </a:r>
            <a:r>
              <a:rPr lang="ja-JP" altLang="en-US" sz="1000" b="1" dirty="0">
                <a:solidFill>
                  <a:schemeClr val="bg1"/>
                </a:solidFill>
                <a:latin typeface="Meiryo" charset="-128"/>
                <a:ea typeface="Meiryo" charset="-128"/>
                <a:cs typeface="Meiryo" charset="-128"/>
              </a:rPr>
              <a:t>３</a:t>
            </a:r>
            <a:r>
              <a:rPr lang="en-US" altLang="ja-JP" sz="1000" b="1" dirty="0">
                <a:solidFill>
                  <a:schemeClr val="bg1"/>
                </a:solidFill>
                <a:latin typeface="Meiryo" charset="-128"/>
                <a:ea typeface="Meiryo" charset="-128"/>
                <a:cs typeface="Meiryo" charset="-128"/>
              </a:rPr>
              <a:t>.2</a:t>
            </a:r>
            <a:r>
              <a:rPr lang="ja-JP" altLang="en-US" sz="1000" b="1" dirty="0">
                <a:solidFill>
                  <a:schemeClr val="bg1"/>
                </a:solidFill>
                <a:latin typeface="Meiryo" charset="-128"/>
                <a:ea typeface="Meiryo" charset="-128"/>
                <a:cs typeface="Meiryo" charset="-128"/>
              </a:rPr>
              <a:t>万</a:t>
            </a:r>
            <a:r>
              <a:rPr lang="ja-JP" altLang="en-US" sz="500" b="1" dirty="0">
                <a:solidFill>
                  <a:schemeClr val="bg1"/>
                </a:solidFill>
                <a:latin typeface="Meiryo" charset="-128"/>
                <a:ea typeface="Meiryo" charset="-128"/>
                <a:cs typeface="Meiryo" charset="-128"/>
              </a:rPr>
              <a:t>フォロワー</a:t>
            </a:r>
            <a:endParaRPr lang="ja-JP" altLang="en-US" sz="1000" b="1" dirty="0">
              <a:solidFill>
                <a:schemeClr val="bg1"/>
              </a:solidFill>
              <a:latin typeface="Meiryo" charset="-128"/>
              <a:ea typeface="Meiryo" charset="-128"/>
              <a:cs typeface="Meiryo" charset="-128"/>
            </a:endParaRPr>
          </a:p>
        </p:txBody>
      </p:sp>
      <p:sp>
        <p:nvSpPr>
          <p:cNvPr id="75" name="正方形/長方形 74">
            <a:extLst>
              <a:ext uri="{FF2B5EF4-FFF2-40B4-BE49-F238E27FC236}">
                <a16:creationId xmlns:a16="http://schemas.microsoft.com/office/drawing/2014/main" id="{33CE0922-7D90-40F1-B0A4-473C776CAAA1}"/>
              </a:ext>
            </a:extLst>
          </p:cNvPr>
          <p:cNvSpPr/>
          <p:nvPr/>
        </p:nvSpPr>
        <p:spPr>
          <a:xfrm>
            <a:off x="3409277" y="2800658"/>
            <a:ext cx="2119520" cy="164078"/>
          </a:xfrm>
          <a:prstGeom prst="rect">
            <a:avLst/>
          </a:prstGeom>
          <a:solidFill>
            <a:srgbClr val="FF5E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ct val="150000"/>
              </a:lnSpc>
            </a:pPr>
            <a:r>
              <a:rPr lang="en-US" altLang="ja-JP" sz="1000" b="1" dirty="0">
                <a:solidFill>
                  <a:schemeClr val="bg1"/>
                </a:solidFill>
                <a:latin typeface="Meiryo" charset="-128"/>
                <a:ea typeface="Meiryo" charset="-128"/>
                <a:cs typeface="Meiryo" charset="-128"/>
              </a:rPr>
              <a:t> 5.1</a:t>
            </a:r>
            <a:r>
              <a:rPr lang="ja-JP" altLang="en-US" sz="1000" b="1" dirty="0">
                <a:solidFill>
                  <a:schemeClr val="bg1"/>
                </a:solidFill>
                <a:latin typeface="Meiryo" charset="-128"/>
                <a:ea typeface="Meiryo" charset="-128"/>
                <a:cs typeface="Meiryo" charset="-128"/>
              </a:rPr>
              <a:t>万</a:t>
            </a:r>
            <a:r>
              <a:rPr lang="ja-JP" altLang="en-US" sz="500" b="1" dirty="0">
                <a:solidFill>
                  <a:schemeClr val="bg1"/>
                </a:solidFill>
                <a:latin typeface="Meiryo" charset="-128"/>
                <a:ea typeface="Meiryo" charset="-128"/>
                <a:cs typeface="Meiryo" charset="-128"/>
              </a:rPr>
              <a:t>フォロワー</a:t>
            </a:r>
            <a:endParaRPr lang="ja-JP" altLang="en-US" sz="1000" b="1" dirty="0">
              <a:solidFill>
                <a:schemeClr val="bg1"/>
              </a:solidFill>
              <a:latin typeface="Meiryo" charset="-128"/>
              <a:ea typeface="Meiryo" charset="-128"/>
              <a:cs typeface="Meiryo" charset="-128"/>
            </a:endParaRPr>
          </a:p>
        </p:txBody>
      </p:sp>
      <p:sp>
        <p:nvSpPr>
          <p:cNvPr id="35" name="正方形/長方形 34">
            <a:extLst>
              <a:ext uri="{FF2B5EF4-FFF2-40B4-BE49-F238E27FC236}">
                <a16:creationId xmlns:a16="http://schemas.microsoft.com/office/drawing/2014/main" id="{95A4F2D2-29C6-4521-B4A1-0773339CE334}"/>
              </a:ext>
            </a:extLst>
          </p:cNvPr>
          <p:cNvSpPr/>
          <p:nvPr/>
        </p:nvSpPr>
        <p:spPr>
          <a:xfrm>
            <a:off x="3377584" y="4807384"/>
            <a:ext cx="2119520" cy="164078"/>
          </a:xfrm>
          <a:prstGeom prst="rect">
            <a:avLst/>
          </a:prstGeom>
          <a:solidFill>
            <a:srgbClr val="FF5E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ct val="150000"/>
              </a:lnSpc>
            </a:pPr>
            <a:r>
              <a:rPr lang="en-US" altLang="ja-JP" sz="1000" b="1" dirty="0">
                <a:solidFill>
                  <a:schemeClr val="bg1"/>
                </a:solidFill>
                <a:latin typeface="Meiryo" charset="-128"/>
                <a:ea typeface="Meiryo" charset="-128"/>
                <a:cs typeface="Meiryo" charset="-128"/>
              </a:rPr>
              <a:t> 1.5</a:t>
            </a:r>
            <a:r>
              <a:rPr lang="ja-JP" altLang="en-US" sz="1000" b="1" dirty="0">
                <a:solidFill>
                  <a:schemeClr val="bg1"/>
                </a:solidFill>
                <a:latin typeface="Meiryo" charset="-128"/>
                <a:ea typeface="Meiryo" charset="-128"/>
                <a:cs typeface="Meiryo" charset="-128"/>
              </a:rPr>
              <a:t>万</a:t>
            </a:r>
            <a:r>
              <a:rPr lang="ja-JP" altLang="en-US" sz="500" b="1" dirty="0">
                <a:solidFill>
                  <a:schemeClr val="bg1"/>
                </a:solidFill>
                <a:latin typeface="Meiryo" charset="-128"/>
                <a:ea typeface="Meiryo" charset="-128"/>
                <a:cs typeface="Meiryo" charset="-128"/>
              </a:rPr>
              <a:t>フォロワー</a:t>
            </a:r>
            <a:endParaRPr lang="ja-JP" altLang="en-US" sz="1000" b="1" dirty="0">
              <a:solidFill>
                <a:schemeClr val="bg1"/>
              </a:solidFill>
              <a:latin typeface="Meiryo" charset="-128"/>
              <a:ea typeface="Meiryo" charset="-128"/>
              <a:cs typeface="Meiryo" charset="-128"/>
            </a:endParaRPr>
          </a:p>
        </p:txBody>
      </p:sp>
      <p:pic>
        <p:nvPicPr>
          <p:cNvPr id="10" name="図 9">
            <a:extLst>
              <a:ext uri="{FF2B5EF4-FFF2-40B4-BE49-F238E27FC236}">
                <a16:creationId xmlns:a16="http://schemas.microsoft.com/office/drawing/2014/main" id="{037704ED-29C5-495C-A105-51E34BF46F7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76531" y="2139211"/>
            <a:ext cx="889022" cy="896876"/>
          </a:xfrm>
          <a:prstGeom prst="ellipse">
            <a:avLst/>
          </a:prstGeom>
          <a:ln w="28575">
            <a:solidFill>
              <a:srgbClr val="FF5E72"/>
            </a:solidFill>
          </a:ln>
        </p:spPr>
      </p:pic>
      <p:pic>
        <p:nvPicPr>
          <p:cNvPr id="14" name="図 13">
            <a:extLst>
              <a:ext uri="{FF2B5EF4-FFF2-40B4-BE49-F238E27FC236}">
                <a16:creationId xmlns:a16="http://schemas.microsoft.com/office/drawing/2014/main" id="{ABEE11D3-0A8B-47BB-8FD5-B752D3A7B49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69891" y="2143335"/>
            <a:ext cx="894595" cy="885757"/>
          </a:xfrm>
          <a:prstGeom prst="ellipse">
            <a:avLst/>
          </a:prstGeom>
          <a:ln w="28575">
            <a:solidFill>
              <a:srgbClr val="FF5E72"/>
            </a:solidFill>
          </a:ln>
        </p:spPr>
      </p:pic>
      <p:pic>
        <p:nvPicPr>
          <p:cNvPr id="17" name="図 16">
            <a:extLst>
              <a:ext uri="{FF2B5EF4-FFF2-40B4-BE49-F238E27FC236}">
                <a16:creationId xmlns:a16="http://schemas.microsoft.com/office/drawing/2014/main" id="{AF740D0F-558D-459B-B58A-7F0A5CCB4F8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693304" y="5837131"/>
            <a:ext cx="486579" cy="488136"/>
          </a:xfrm>
          <a:prstGeom prst="ellipse">
            <a:avLst/>
          </a:prstGeom>
          <a:ln w="28575">
            <a:noFill/>
          </a:ln>
        </p:spPr>
      </p:pic>
      <p:sp>
        <p:nvSpPr>
          <p:cNvPr id="56" name="テキスト ボックス 55">
            <a:extLst>
              <a:ext uri="{FF2B5EF4-FFF2-40B4-BE49-F238E27FC236}">
                <a16:creationId xmlns:a16="http://schemas.microsoft.com/office/drawing/2014/main" id="{92732374-DA01-41B1-A43F-AD3355DCE0CC}"/>
              </a:ext>
            </a:extLst>
          </p:cNvPr>
          <p:cNvSpPr txBox="1"/>
          <p:nvPr/>
        </p:nvSpPr>
        <p:spPr>
          <a:xfrm>
            <a:off x="456379" y="964534"/>
            <a:ext cx="5076315" cy="489878"/>
          </a:xfrm>
          <a:prstGeom prst="rect">
            <a:avLst/>
          </a:prstGeom>
          <a:noFill/>
        </p:spPr>
        <p:txBody>
          <a:bodyPr wrap="square" rtlCol="0">
            <a:spAutoFit/>
          </a:bodyPr>
          <a:lstStyle/>
          <a:p>
            <a:pPr lvl="0">
              <a:lnSpc>
                <a:spcPts val="3100"/>
              </a:lnSpc>
            </a:pPr>
            <a:r>
              <a:rPr kumimoji="1" lang="ja-JP" altLang="en-US" sz="2400" b="1" dirty="0">
                <a:solidFill>
                  <a:schemeClr val="tx1">
                    <a:lumMod val="65000"/>
                    <a:lumOff val="35000"/>
                  </a:schemeClr>
                </a:solidFill>
                <a:latin typeface="+mn-ea"/>
              </a:rPr>
              <a:t>たびのび 公認アンバサダー動画</a:t>
            </a:r>
            <a:endParaRPr kumimoji="1" lang="en-US" altLang="ja-JP" sz="2400" b="1" dirty="0">
              <a:solidFill>
                <a:schemeClr val="tx1">
                  <a:lumMod val="65000"/>
                  <a:lumOff val="35000"/>
                </a:schemeClr>
              </a:solidFill>
              <a:latin typeface="+mn-ea"/>
            </a:endParaRPr>
          </a:p>
        </p:txBody>
      </p:sp>
      <p:sp>
        <p:nvSpPr>
          <p:cNvPr id="3" name="テキスト ボックス 2">
            <a:extLst>
              <a:ext uri="{FF2B5EF4-FFF2-40B4-BE49-F238E27FC236}">
                <a16:creationId xmlns:a16="http://schemas.microsoft.com/office/drawing/2014/main" id="{9EBB7CF8-DB70-4862-8415-070821384D2E}"/>
              </a:ext>
            </a:extLst>
          </p:cNvPr>
          <p:cNvSpPr txBox="1"/>
          <p:nvPr/>
        </p:nvSpPr>
        <p:spPr>
          <a:xfrm>
            <a:off x="438391" y="222610"/>
            <a:ext cx="4312945" cy="276999"/>
          </a:xfrm>
          <a:prstGeom prst="rect">
            <a:avLst/>
          </a:prstGeom>
          <a:noFill/>
        </p:spPr>
        <p:txBody>
          <a:bodyPr wrap="square" lIns="0" tIns="0" rIns="0" bIns="0" rtlCol="0">
            <a:spAutoFit/>
          </a:bodyPr>
          <a:lstStyle/>
          <a:p>
            <a:r>
              <a:rPr kumimoji="1" lang="ja-JP" altLang="en-US" b="1" dirty="0">
                <a:latin typeface="+mj-ea"/>
                <a:ea typeface="+mj-ea"/>
              </a:rPr>
              <a:t>アンバサダー</a:t>
            </a:r>
          </a:p>
        </p:txBody>
      </p:sp>
      <p:sp>
        <p:nvSpPr>
          <p:cNvPr id="16" name="スライド番号プレースホルダー 12">
            <a:extLst>
              <a:ext uri="{FF2B5EF4-FFF2-40B4-BE49-F238E27FC236}">
                <a16:creationId xmlns:a16="http://schemas.microsoft.com/office/drawing/2014/main" id="{ABF7A42B-D767-46C5-A8C0-4942FBC31B98}"/>
              </a:ext>
            </a:extLst>
          </p:cNvPr>
          <p:cNvSpPr>
            <a:spLocks noGrp="1"/>
          </p:cNvSpPr>
          <p:nvPr>
            <p:ph type="sldNum" sz="quarter" idx="12"/>
          </p:nvPr>
        </p:nvSpPr>
        <p:spPr>
          <a:xfrm>
            <a:off x="7004526" y="6577291"/>
            <a:ext cx="2057400" cy="297235"/>
          </a:xfrm>
          <a:prstGeom prst="rect">
            <a:avLst/>
          </a:prstGeom>
        </p:spPr>
        <p:txBody>
          <a:bodyPr/>
          <a:lstStyle>
            <a:lvl1pPr algn="r">
              <a:defRPr sz="1400" b="1">
                <a:solidFill>
                  <a:schemeClr val="bg1"/>
                </a:solidFill>
              </a:defRPr>
            </a:lvl1pPr>
          </a:lstStyle>
          <a:p>
            <a:fld id="{9D401335-F730-4287-99F3-CA1058D16EE0}" type="slidenum">
              <a:rPr kumimoji="1" lang="ja-JP" altLang="en-US" smtClean="0">
                <a:solidFill>
                  <a:schemeClr val="tx1">
                    <a:lumMod val="65000"/>
                    <a:lumOff val="35000"/>
                  </a:schemeClr>
                </a:solidFill>
              </a:rPr>
              <a:pPr/>
              <a:t>7</a:t>
            </a:fld>
            <a:endParaRPr kumimoji="1" lang="ja-JP" altLang="en-US" dirty="0">
              <a:solidFill>
                <a:schemeClr val="tx1">
                  <a:lumMod val="65000"/>
                  <a:lumOff val="35000"/>
                </a:schemeClr>
              </a:solidFill>
            </a:endParaRPr>
          </a:p>
        </p:txBody>
      </p:sp>
      <p:sp>
        <p:nvSpPr>
          <p:cNvPr id="55" name="正方形/長方形 54">
            <a:extLst>
              <a:ext uri="{FF2B5EF4-FFF2-40B4-BE49-F238E27FC236}">
                <a16:creationId xmlns:a16="http://schemas.microsoft.com/office/drawing/2014/main" id="{3A4F66BB-A7B8-4905-97AA-3C9A9309EB55}"/>
              </a:ext>
            </a:extLst>
          </p:cNvPr>
          <p:cNvSpPr/>
          <p:nvPr/>
        </p:nvSpPr>
        <p:spPr>
          <a:xfrm>
            <a:off x="473535" y="1486075"/>
            <a:ext cx="8238665" cy="276999"/>
          </a:xfrm>
          <a:prstGeom prst="rect">
            <a:avLst/>
          </a:prstGeom>
        </p:spPr>
        <p:txBody>
          <a:bodyPr wrap="square">
            <a:spAutoFit/>
          </a:bodyPr>
          <a:lstStyle/>
          <a:p>
            <a:r>
              <a:rPr kumimoji="1" lang="ja-JP" altLang="en-US" sz="1200" dirty="0">
                <a:solidFill>
                  <a:srgbClr val="000000"/>
                </a:solidFill>
                <a:latin typeface="メイリオ" panose="020B0604030504040204" pitchFamily="50" charset="-128"/>
              </a:rPr>
              <a:t>様々なジャンルに特化した、旅好きが憧れの「アンバサダー」が旅動画</a:t>
            </a:r>
            <a:r>
              <a:rPr kumimoji="1" lang="ja-JP" altLang="en-US" sz="1200">
                <a:solidFill>
                  <a:srgbClr val="000000"/>
                </a:solidFill>
                <a:latin typeface="メイリオ" panose="020B0604030504040204" pitchFamily="50" charset="-128"/>
              </a:rPr>
              <a:t>を投稿。</a:t>
            </a:r>
            <a:endParaRPr kumimoji="1" lang="ja-JP" altLang="en-US" sz="1200" dirty="0">
              <a:solidFill>
                <a:srgbClr val="000000"/>
              </a:solidFill>
              <a:latin typeface="メイリオ" panose="020B0604030504040204" pitchFamily="50" charset="-128"/>
            </a:endParaRPr>
          </a:p>
        </p:txBody>
      </p:sp>
      <p:sp>
        <p:nvSpPr>
          <p:cNvPr id="92" name="正方形/長方形 91">
            <a:extLst>
              <a:ext uri="{FF2B5EF4-FFF2-40B4-BE49-F238E27FC236}">
                <a16:creationId xmlns:a16="http://schemas.microsoft.com/office/drawing/2014/main" id="{D76EA7A3-F516-EB41-94E5-199A51422B96}"/>
              </a:ext>
            </a:extLst>
          </p:cNvPr>
          <p:cNvSpPr/>
          <p:nvPr/>
        </p:nvSpPr>
        <p:spPr>
          <a:xfrm>
            <a:off x="666313" y="6003993"/>
            <a:ext cx="4515833" cy="276999"/>
          </a:xfrm>
          <a:prstGeom prst="rect">
            <a:avLst/>
          </a:prstGeom>
        </p:spPr>
        <p:txBody>
          <a:bodyPr wrap="square">
            <a:spAutoFit/>
          </a:bodyPr>
          <a:lstStyle/>
          <a:p>
            <a:r>
              <a:rPr kumimoji="1" lang="ja-JP" altLang="en-US" sz="1200" dirty="0">
                <a:solidFill>
                  <a:srgbClr val="000000"/>
                </a:solidFill>
                <a:latin typeface="メイリオ" panose="020B0604030504040204" pitchFamily="50" charset="-128"/>
              </a:rPr>
              <a:t>アンバサダーアサインのタイアップ動画もご相談ください</a:t>
            </a:r>
          </a:p>
        </p:txBody>
      </p:sp>
      <p:sp>
        <p:nvSpPr>
          <p:cNvPr id="37" name="三角形 1">
            <a:extLst>
              <a:ext uri="{FF2B5EF4-FFF2-40B4-BE49-F238E27FC236}">
                <a16:creationId xmlns:a16="http://schemas.microsoft.com/office/drawing/2014/main" id="{BAF03AF0-B451-414B-9A40-7F514709F4B0}"/>
              </a:ext>
            </a:extLst>
          </p:cNvPr>
          <p:cNvSpPr/>
          <p:nvPr/>
        </p:nvSpPr>
        <p:spPr>
          <a:xfrm rot="5400000">
            <a:off x="4873000" y="6082444"/>
            <a:ext cx="115874" cy="83873"/>
          </a:xfrm>
          <a:prstGeom prst="triangle">
            <a:avLst/>
          </a:prstGeom>
          <a:noFill/>
          <a:ln w="12700">
            <a:solidFill>
              <a:srgbClr val="585959"/>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585959"/>
              </a:solidFill>
              <a:latin typeface="Meiryo" charset="-128"/>
              <a:ea typeface="Meiryo" charset="-128"/>
              <a:cs typeface="Meiryo" charset="-128"/>
            </a:endParaRPr>
          </a:p>
        </p:txBody>
      </p:sp>
      <p:sp>
        <p:nvSpPr>
          <p:cNvPr id="38" name="正方形/長方形 37">
            <a:extLst>
              <a:ext uri="{FF2B5EF4-FFF2-40B4-BE49-F238E27FC236}">
                <a16:creationId xmlns:a16="http://schemas.microsoft.com/office/drawing/2014/main" id="{AC1D92B0-2985-4C1A-98F6-8A9DB49F03C5}"/>
              </a:ext>
            </a:extLst>
          </p:cNvPr>
          <p:cNvSpPr/>
          <p:nvPr/>
        </p:nvSpPr>
        <p:spPr>
          <a:xfrm>
            <a:off x="4984529" y="6029526"/>
            <a:ext cx="882031" cy="261610"/>
          </a:xfrm>
          <a:prstGeom prst="rect">
            <a:avLst/>
          </a:prstGeom>
        </p:spPr>
        <p:txBody>
          <a:bodyPr wrap="square">
            <a:spAutoFit/>
          </a:bodyPr>
          <a:lstStyle/>
          <a:p>
            <a:pPr>
              <a:defRPr/>
            </a:pPr>
            <a:r>
              <a:rPr kumimoji="0"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P13</a:t>
            </a:r>
            <a:r>
              <a:rPr kumimoji="0" lang="ja-JP" altLang="en-US"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 詳細</a:t>
            </a:r>
            <a:endParaRPr kumimoji="0" lang="ja-JP" altLang="ja-JP"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4" name="正方形/長方形 73">
            <a:extLst>
              <a:ext uri="{FF2B5EF4-FFF2-40B4-BE49-F238E27FC236}">
                <a16:creationId xmlns:a16="http://schemas.microsoft.com/office/drawing/2014/main" id="{217882C2-C2F8-4B7D-AAC4-4F6B9A30F5C4}"/>
              </a:ext>
            </a:extLst>
          </p:cNvPr>
          <p:cNvSpPr/>
          <p:nvPr/>
        </p:nvSpPr>
        <p:spPr>
          <a:xfrm>
            <a:off x="886694" y="2788354"/>
            <a:ext cx="2136441" cy="145383"/>
          </a:xfrm>
          <a:prstGeom prst="rect">
            <a:avLst/>
          </a:prstGeom>
          <a:solidFill>
            <a:srgbClr val="FF5E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ct val="150000"/>
              </a:lnSpc>
            </a:pPr>
            <a:r>
              <a:rPr lang="en-US" altLang="ja-JP" sz="1000" b="1" dirty="0">
                <a:solidFill>
                  <a:schemeClr val="bg1"/>
                </a:solidFill>
                <a:latin typeface="Meiryo" charset="-128"/>
                <a:ea typeface="Meiryo" charset="-128"/>
                <a:cs typeface="Meiryo" charset="-128"/>
              </a:rPr>
              <a:t> 4.9</a:t>
            </a:r>
            <a:r>
              <a:rPr lang="ja-JP" altLang="en-US" sz="1000" b="1" dirty="0">
                <a:solidFill>
                  <a:schemeClr val="bg1"/>
                </a:solidFill>
                <a:latin typeface="Meiryo" charset="-128"/>
                <a:ea typeface="Meiryo" charset="-128"/>
                <a:cs typeface="Meiryo" charset="-128"/>
              </a:rPr>
              <a:t>万</a:t>
            </a:r>
            <a:r>
              <a:rPr lang="ja-JP" altLang="en-US" sz="500" b="1" dirty="0">
                <a:solidFill>
                  <a:schemeClr val="bg1"/>
                </a:solidFill>
                <a:latin typeface="Meiryo" charset="-128"/>
                <a:ea typeface="Meiryo" charset="-128"/>
                <a:cs typeface="Meiryo" charset="-128"/>
              </a:rPr>
              <a:t>フォロワー</a:t>
            </a:r>
            <a:endParaRPr lang="ja-JP" altLang="en-US" sz="1000" b="1" dirty="0">
              <a:solidFill>
                <a:schemeClr val="bg1"/>
              </a:solidFill>
              <a:latin typeface="Meiryo" charset="-128"/>
              <a:ea typeface="Meiryo" charset="-128"/>
              <a:cs typeface="Meiryo" charset="-128"/>
            </a:endParaRPr>
          </a:p>
        </p:txBody>
      </p:sp>
      <p:sp>
        <p:nvSpPr>
          <p:cNvPr id="33" name="テキスト ボックス 32">
            <a:extLst>
              <a:ext uri="{FF2B5EF4-FFF2-40B4-BE49-F238E27FC236}">
                <a16:creationId xmlns:a16="http://schemas.microsoft.com/office/drawing/2014/main" id="{24320973-0877-46AF-9235-4A9DD01CEFB8}"/>
              </a:ext>
            </a:extLst>
          </p:cNvPr>
          <p:cNvSpPr txBox="1"/>
          <p:nvPr/>
        </p:nvSpPr>
        <p:spPr>
          <a:xfrm>
            <a:off x="5833637" y="3027800"/>
            <a:ext cx="2536842" cy="646331"/>
          </a:xfrm>
          <a:prstGeom prst="rect">
            <a:avLst/>
          </a:prstGeom>
          <a:noFill/>
        </p:spPr>
        <p:txBody>
          <a:bodyPr wrap="square" rtlCol="0">
            <a:spAutoFit/>
          </a:bodyPr>
          <a:lstStyle/>
          <a:p>
            <a:r>
              <a:rPr kumimoji="1" lang="ja-JP" altLang="en-US" sz="900" dirty="0">
                <a:latin typeface="+mn-ea"/>
              </a:rPr>
              <a:t>おひとりさまメディア</a:t>
            </a:r>
            <a:r>
              <a:rPr kumimoji="1" lang="en-US" altLang="ja-JP" sz="900" dirty="0">
                <a:latin typeface="+mn-ea"/>
              </a:rPr>
              <a:t> / </a:t>
            </a:r>
            <a:r>
              <a:rPr kumimoji="1" lang="ja-JP" altLang="en-US" sz="900" dirty="0">
                <a:latin typeface="+mn-ea"/>
              </a:rPr>
              <a:t>編集長</a:t>
            </a:r>
            <a:br>
              <a:rPr kumimoji="1" lang="ja-JP" altLang="en-US" sz="900" dirty="0">
                <a:latin typeface="+mn-ea"/>
              </a:rPr>
            </a:br>
            <a:r>
              <a:rPr lang="ja-JP" altLang="en-US" sz="900" b="0" i="0" dirty="0">
                <a:solidFill>
                  <a:srgbClr val="202020"/>
                </a:solidFill>
                <a:effectLst/>
                <a:latin typeface="ヒラギノ角ゴ Pro W3"/>
              </a:rPr>
              <a:t>おひとりさま向けメディア「おひとりさま。」を運営。都内ホテルのひとりステイの魅力をご紹介</a:t>
            </a:r>
            <a:endParaRPr kumimoji="1" lang="en-US" altLang="ja-JP" sz="900" dirty="0">
              <a:latin typeface="+mn-ea"/>
            </a:endParaRPr>
          </a:p>
        </p:txBody>
      </p:sp>
      <p:sp>
        <p:nvSpPr>
          <p:cNvPr id="40" name="テキスト ボックス 39">
            <a:extLst>
              <a:ext uri="{FF2B5EF4-FFF2-40B4-BE49-F238E27FC236}">
                <a16:creationId xmlns:a16="http://schemas.microsoft.com/office/drawing/2014/main" id="{C30D5EA1-185A-4A70-A3D0-7FF0B30FEAF8}"/>
              </a:ext>
            </a:extLst>
          </p:cNvPr>
          <p:cNvSpPr txBox="1"/>
          <p:nvPr/>
        </p:nvSpPr>
        <p:spPr>
          <a:xfrm>
            <a:off x="5834855" y="2398651"/>
            <a:ext cx="1682615" cy="338554"/>
          </a:xfrm>
          <a:prstGeom prst="rect">
            <a:avLst/>
          </a:prstGeom>
          <a:noFill/>
        </p:spPr>
        <p:txBody>
          <a:bodyPr wrap="square" rtlCol="0">
            <a:spAutoFit/>
          </a:bodyPr>
          <a:lstStyle/>
          <a:p>
            <a:r>
              <a:rPr kumimoji="1" lang="en-US" altLang="ja-JP" sz="1600" b="1" dirty="0" err="1">
                <a:latin typeface="+mn-ea"/>
              </a:rPr>
              <a:t>maro</a:t>
            </a:r>
            <a:endParaRPr kumimoji="1" lang="en-US" altLang="ja-JP" sz="1600" b="1" dirty="0">
              <a:latin typeface="+mn-ea"/>
            </a:endParaRPr>
          </a:p>
        </p:txBody>
      </p:sp>
      <p:sp>
        <p:nvSpPr>
          <p:cNvPr id="45" name="テキスト ボックス 44">
            <a:extLst>
              <a:ext uri="{FF2B5EF4-FFF2-40B4-BE49-F238E27FC236}">
                <a16:creationId xmlns:a16="http://schemas.microsoft.com/office/drawing/2014/main" id="{200786E7-5BB4-428D-AE19-26940826DFA0}"/>
              </a:ext>
            </a:extLst>
          </p:cNvPr>
          <p:cNvSpPr txBox="1"/>
          <p:nvPr/>
        </p:nvSpPr>
        <p:spPr>
          <a:xfrm>
            <a:off x="808454" y="2601810"/>
            <a:ext cx="984520" cy="230832"/>
          </a:xfrm>
          <a:prstGeom prst="rect">
            <a:avLst/>
          </a:prstGeom>
          <a:noFill/>
        </p:spPr>
        <p:txBody>
          <a:bodyPr wrap="square" rtlCol="0">
            <a:spAutoFit/>
          </a:bodyPr>
          <a:lstStyle/>
          <a:p>
            <a:r>
              <a:rPr kumimoji="1" lang="en-US" altLang="ja-JP" sz="900" dirty="0" err="1">
                <a:solidFill>
                  <a:schemeClr val="tx1">
                    <a:lumMod val="50000"/>
                    <a:lumOff val="50000"/>
                  </a:schemeClr>
                </a:solidFill>
                <a:latin typeface="+mn-ea"/>
              </a:rPr>
              <a:t>bakerelisa</a:t>
            </a:r>
            <a:endParaRPr kumimoji="1" lang="en-US" altLang="ja-JP" sz="900" dirty="0">
              <a:solidFill>
                <a:schemeClr val="tx1">
                  <a:lumMod val="50000"/>
                  <a:lumOff val="50000"/>
                </a:schemeClr>
              </a:solidFill>
              <a:latin typeface="+mn-ea"/>
            </a:endParaRPr>
          </a:p>
        </p:txBody>
      </p:sp>
      <p:sp>
        <p:nvSpPr>
          <p:cNvPr id="46" name="テキスト ボックス 45">
            <a:extLst>
              <a:ext uri="{FF2B5EF4-FFF2-40B4-BE49-F238E27FC236}">
                <a16:creationId xmlns:a16="http://schemas.microsoft.com/office/drawing/2014/main" id="{CE8443A0-14C7-4466-A3A5-0CD6985CC04A}"/>
              </a:ext>
            </a:extLst>
          </p:cNvPr>
          <p:cNvSpPr txBox="1"/>
          <p:nvPr/>
        </p:nvSpPr>
        <p:spPr>
          <a:xfrm>
            <a:off x="796483" y="3011502"/>
            <a:ext cx="2514784" cy="646331"/>
          </a:xfrm>
          <a:prstGeom prst="rect">
            <a:avLst/>
          </a:prstGeom>
          <a:noFill/>
        </p:spPr>
        <p:txBody>
          <a:bodyPr wrap="square" rtlCol="0">
            <a:spAutoFit/>
          </a:bodyPr>
          <a:lstStyle/>
          <a:p>
            <a:r>
              <a:rPr lang="ja-JP" altLang="en-US" sz="900" b="0" i="0" dirty="0">
                <a:solidFill>
                  <a:srgbClr val="202020"/>
                </a:solidFill>
                <a:effectLst/>
                <a:latin typeface="ヒラギノ角ゴ Pro W3"/>
              </a:rPr>
              <a:t>スタイリスト・ライター</a:t>
            </a:r>
            <a:endParaRPr lang="en-US" altLang="ja-JP" sz="900" b="0" i="0" dirty="0">
              <a:solidFill>
                <a:srgbClr val="202020"/>
              </a:solidFill>
              <a:effectLst/>
              <a:latin typeface="ヒラギノ角ゴ Pro W3"/>
            </a:endParaRPr>
          </a:p>
          <a:p>
            <a:r>
              <a:rPr lang="ja-JP" altLang="en-US" sz="900" dirty="0">
                <a:solidFill>
                  <a:srgbClr val="202020"/>
                </a:solidFill>
                <a:latin typeface="ヒラギノ角ゴ Pro W3"/>
              </a:rPr>
              <a:t>ニューヨークの</a:t>
            </a:r>
            <a:r>
              <a:rPr lang="ja-JP" altLang="en-US" sz="900" b="0" i="0" dirty="0">
                <a:solidFill>
                  <a:srgbClr val="202020"/>
                </a:solidFill>
                <a:effectLst/>
                <a:latin typeface="ヒラギノ角ゴ Pro W3"/>
              </a:rPr>
              <a:t>カルチャー、アートと歴史、そして広大な自然を</a:t>
            </a:r>
            <a:endParaRPr lang="en-US" altLang="ja-JP" sz="900" b="0" i="0" dirty="0">
              <a:solidFill>
                <a:srgbClr val="202020"/>
              </a:solidFill>
              <a:effectLst/>
              <a:latin typeface="ヒラギノ角ゴ Pro W3"/>
            </a:endParaRPr>
          </a:p>
          <a:p>
            <a:r>
              <a:rPr lang="ja-JP" altLang="en-US" sz="900" b="0" i="0" dirty="0">
                <a:solidFill>
                  <a:srgbClr val="202020"/>
                </a:solidFill>
                <a:effectLst/>
                <a:latin typeface="ヒラギノ角ゴ Pro W3"/>
              </a:rPr>
              <a:t>動画</a:t>
            </a:r>
            <a:r>
              <a:rPr lang="ja-JP" altLang="en-US" sz="900" dirty="0">
                <a:solidFill>
                  <a:srgbClr val="202020"/>
                </a:solidFill>
                <a:latin typeface="ヒラギノ角ゴ Pro W3"/>
              </a:rPr>
              <a:t>を通してポップにご紹介</a:t>
            </a:r>
            <a:endParaRPr kumimoji="1" lang="en-US" altLang="ja-JP" sz="900" dirty="0">
              <a:latin typeface="+mn-ea"/>
            </a:endParaRPr>
          </a:p>
        </p:txBody>
      </p:sp>
      <p:sp>
        <p:nvSpPr>
          <p:cNvPr id="47" name="テキスト ボックス 46">
            <a:extLst>
              <a:ext uri="{FF2B5EF4-FFF2-40B4-BE49-F238E27FC236}">
                <a16:creationId xmlns:a16="http://schemas.microsoft.com/office/drawing/2014/main" id="{EF1CF160-D0B0-4048-A695-44ED2DCEEF4D}"/>
              </a:ext>
            </a:extLst>
          </p:cNvPr>
          <p:cNvSpPr txBox="1"/>
          <p:nvPr/>
        </p:nvSpPr>
        <p:spPr>
          <a:xfrm>
            <a:off x="3310465" y="2398651"/>
            <a:ext cx="1014537" cy="338554"/>
          </a:xfrm>
          <a:prstGeom prst="rect">
            <a:avLst/>
          </a:prstGeom>
          <a:noFill/>
        </p:spPr>
        <p:txBody>
          <a:bodyPr wrap="square" rtlCol="0">
            <a:spAutoFit/>
          </a:bodyPr>
          <a:lstStyle/>
          <a:p>
            <a:r>
              <a:rPr kumimoji="1" lang="en-US" altLang="ja-JP" sz="1600" b="1" dirty="0">
                <a:latin typeface="+mn-ea"/>
              </a:rPr>
              <a:t>AYUMI</a:t>
            </a:r>
          </a:p>
        </p:txBody>
      </p:sp>
      <p:sp>
        <p:nvSpPr>
          <p:cNvPr id="49" name="テキスト ボックス 48">
            <a:extLst>
              <a:ext uri="{FF2B5EF4-FFF2-40B4-BE49-F238E27FC236}">
                <a16:creationId xmlns:a16="http://schemas.microsoft.com/office/drawing/2014/main" id="{A9E6D7B2-0252-4940-A721-3149525E5587}"/>
              </a:ext>
            </a:extLst>
          </p:cNvPr>
          <p:cNvSpPr txBox="1"/>
          <p:nvPr/>
        </p:nvSpPr>
        <p:spPr>
          <a:xfrm>
            <a:off x="3318931" y="3027801"/>
            <a:ext cx="2452791" cy="507831"/>
          </a:xfrm>
          <a:prstGeom prst="rect">
            <a:avLst/>
          </a:prstGeom>
          <a:noFill/>
        </p:spPr>
        <p:txBody>
          <a:bodyPr wrap="square" rtlCol="0">
            <a:spAutoFit/>
          </a:bodyPr>
          <a:lstStyle/>
          <a:p>
            <a:r>
              <a:rPr kumimoji="1" lang="ja-JP" altLang="en-US" sz="900" dirty="0">
                <a:latin typeface="+mn-ea"/>
              </a:rPr>
              <a:t>プロトラベラー</a:t>
            </a:r>
            <a:br>
              <a:rPr kumimoji="1" lang="ja-JP" altLang="en-US" sz="900" dirty="0">
                <a:latin typeface="+mn-ea"/>
              </a:rPr>
            </a:br>
            <a:r>
              <a:rPr lang="en-US" altLang="ja-JP" sz="900" b="0" i="0" dirty="0">
                <a:solidFill>
                  <a:srgbClr val="202020"/>
                </a:solidFill>
                <a:effectLst/>
                <a:latin typeface="ヒラギノ角ゴ Pro W3"/>
              </a:rPr>
              <a:t>SNS</a:t>
            </a:r>
            <a:r>
              <a:rPr lang="ja-JP" altLang="en-US" sz="900" b="0" i="0" dirty="0">
                <a:solidFill>
                  <a:srgbClr val="202020"/>
                </a:solidFill>
                <a:effectLst/>
                <a:latin typeface="ヒラギノ角ゴ Pro W3"/>
              </a:rPr>
              <a:t>の総フォロワー数</a:t>
            </a:r>
            <a:r>
              <a:rPr lang="en-US" altLang="ja-JP" sz="900" b="0" i="0" dirty="0">
                <a:solidFill>
                  <a:srgbClr val="202020"/>
                </a:solidFill>
                <a:effectLst/>
                <a:latin typeface="ヒラギノ角ゴ Pro W3"/>
              </a:rPr>
              <a:t>10</a:t>
            </a:r>
            <a:r>
              <a:rPr lang="ja-JP" altLang="en-US" sz="900" b="0" i="0" dirty="0">
                <a:solidFill>
                  <a:srgbClr val="202020"/>
                </a:solidFill>
                <a:effectLst/>
                <a:latin typeface="ヒラギノ角ゴ Pro W3"/>
              </a:rPr>
              <a:t>万人、</a:t>
            </a:r>
            <a:r>
              <a:rPr lang="ja-JP" altLang="en-US" sz="900" dirty="0">
                <a:solidFill>
                  <a:srgbClr val="202020"/>
                </a:solidFill>
                <a:latin typeface="ヒラギノ角ゴ Pro W3"/>
              </a:rPr>
              <a:t>旅の写真や動画の発信を仕事にする</a:t>
            </a:r>
            <a:r>
              <a:rPr lang="ja-JP" altLang="en-US" sz="900" b="0" i="0" dirty="0">
                <a:solidFill>
                  <a:srgbClr val="202020"/>
                </a:solidFill>
                <a:effectLst/>
                <a:latin typeface="ヒラギノ角ゴ Pro W3"/>
              </a:rPr>
              <a:t>プロの</a:t>
            </a:r>
            <a:r>
              <a:rPr lang="ja-JP" altLang="en-US" sz="900" dirty="0">
                <a:solidFill>
                  <a:srgbClr val="202020"/>
                </a:solidFill>
                <a:latin typeface="ヒラギノ角ゴ Pro W3"/>
              </a:rPr>
              <a:t>旅人</a:t>
            </a:r>
            <a:endParaRPr kumimoji="1" lang="en-US" altLang="ja-JP" sz="900" dirty="0">
              <a:latin typeface="+mn-ea"/>
            </a:endParaRPr>
          </a:p>
        </p:txBody>
      </p:sp>
      <p:sp>
        <p:nvSpPr>
          <p:cNvPr id="64" name="テキスト ボックス 63">
            <a:extLst>
              <a:ext uri="{FF2B5EF4-FFF2-40B4-BE49-F238E27FC236}">
                <a16:creationId xmlns:a16="http://schemas.microsoft.com/office/drawing/2014/main" id="{93C967CF-B46A-40F1-81FA-C99A5EC78767}"/>
              </a:ext>
            </a:extLst>
          </p:cNvPr>
          <p:cNvSpPr txBox="1"/>
          <p:nvPr/>
        </p:nvSpPr>
        <p:spPr>
          <a:xfrm>
            <a:off x="3310465" y="2592763"/>
            <a:ext cx="2130544" cy="230832"/>
          </a:xfrm>
          <a:prstGeom prst="rect">
            <a:avLst/>
          </a:prstGeom>
          <a:noFill/>
        </p:spPr>
        <p:txBody>
          <a:bodyPr wrap="square" rtlCol="0">
            <a:spAutoFit/>
          </a:bodyPr>
          <a:lstStyle/>
          <a:p>
            <a:r>
              <a:rPr kumimoji="1" lang="en-US" altLang="ja-JP" sz="900" dirty="0" err="1">
                <a:solidFill>
                  <a:schemeClr val="tx1">
                    <a:lumMod val="50000"/>
                    <a:lumOff val="50000"/>
                  </a:schemeClr>
                </a:solidFill>
                <a:latin typeface="+mn-ea"/>
              </a:rPr>
              <a:t>ooooooayumioooooo</a:t>
            </a:r>
            <a:endParaRPr kumimoji="1" lang="en-US" altLang="ja-JP" sz="900" dirty="0">
              <a:solidFill>
                <a:schemeClr val="tx1">
                  <a:lumMod val="50000"/>
                  <a:lumOff val="50000"/>
                </a:schemeClr>
              </a:solidFill>
              <a:latin typeface="+mn-ea"/>
            </a:endParaRPr>
          </a:p>
        </p:txBody>
      </p:sp>
      <p:sp>
        <p:nvSpPr>
          <p:cNvPr id="65" name="テキスト ボックス 64">
            <a:extLst>
              <a:ext uri="{FF2B5EF4-FFF2-40B4-BE49-F238E27FC236}">
                <a16:creationId xmlns:a16="http://schemas.microsoft.com/office/drawing/2014/main" id="{55F583E2-A028-4541-B313-13D248D4016E}"/>
              </a:ext>
            </a:extLst>
          </p:cNvPr>
          <p:cNvSpPr txBox="1"/>
          <p:nvPr/>
        </p:nvSpPr>
        <p:spPr>
          <a:xfrm>
            <a:off x="5830357" y="2592763"/>
            <a:ext cx="1412076" cy="230832"/>
          </a:xfrm>
          <a:prstGeom prst="rect">
            <a:avLst/>
          </a:prstGeom>
          <a:noFill/>
        </p:spPr>
        <p:txBody>
          <a:bodyPr wrap="square" rtlCol="0">
            <a:spAutoFit/>
          </a:bodyPr>
          <a:lstStyle/>
          <a:p>
            <a:r>
              <a:rPr kumimoji="1" lang="en-US" altLang="ja-JP" sz="900" dirty="0" err="1">
                <a:solidFill>
                  <a:schemeClr val="tx1">
                    <a:lumMod val="50000"/>
                    <a:lumOff val="50000"/>
                  </a:schemeClr>
                </a:solidFill>
                <a:latin typeface="+mn-ea"/>
              </a:rPr>
              <a:t>ohitorigram</a:t>
            </a:r>
            <a:endParaRPr kumimoji="1" lang="en-US" altLang="ja-JP" sz="900" dirty="0">
              <a:solidFill>
                <a:schemeClr val="tx1">
                  <a:lumMod val="50000"/>
                  <a:lumOff val="50000"/>
                </a:schemeClr>
              </a:solidFill>
              <a:latin typeface="+mn-ea"/>
            </a:endParaRPr>
          </a:p>
        </p:txBody>
      </p:sp>
      <p:sp>
        <p:nvSpPr>
          <p:cNvPr id="67" name="テキスト ボックス 66">
            <a:extLst>
              <a:ext uri="{FF2B5EF4-FFF2-40B4-BE49-F238E27FC236}">
                <a16:creationId xmlns:a16="http://schemas.microsoft.com/office/drawing/2014/main" id="{30037209-2FF4-4835-A81A-D6DC6C007E26}"/>
              </a:ext>
            </a:extLst>
          </p:cNvPr>
          <p:cNvSpPr txBox="1"/>
          <p:nvPr/>
        </p:nvSpPr>
        <p:spPr>
          <a:xfrm>
            <a:off x="3304269" y="2126260"/>
            <a:ext cx="1261884" cy="276999"/>
          </a:xfrm>
          <a:prstGeom prst="rect">
            <a:avLst/>
          </a:prstGeom>
          <a:noFill/>
        </p:spPr>
        <p:txBody>
          <a:bodyPr wrap="none" rtlCol="0">
            <a:spAutoFit/>
          </a:bodyPr>
          <a:lstStyle/>
          <a:p>
            <a:r>
              <a:rPr kumimoji="1" lang="ja-JP" altLang="en-US" sz="1200" b="1" dirty="0">
                <a:solidFill>
                  <a:srgbClr val="FF5E72"/>
                </a:solidFill>
              </a:rPr>
              <a:t>プロトラベラー</a:t>
            </a:r>
            <a:endParaRPr kumimoji="1" lang="en-US" altLang="ja-JP" sz="1200" b="1" dirty="0">
              <a:solidFill>
                <a:srgbClr val="FF5E72"/>
              </a:solidFill>
            </a:endParaRPr>
          </a:p>
        </p:txBody>
      </p:sp>
      <p:sp>
        <p:nvSpPr>
          <p:cNvPr id="69" name="テキスト ボックス 68">
            <a:extLst>
              <a:ext uri="{FF2B5EF4-FFF2-40B4-BE49-F238E27FC236}">
                <a16:creationId xmlns:a16="http://schemas.microsoft.com/office/drawing/2014/main" id="{205F8D7A-97C1-44DA-AE95-210B7F926B34}"/>
              </a:ext>
            </a:extLst>
          </p:cNvPr>
          <p:cNvSpPr txBox="1"/>
          <p:nvPr/>
        </p:nvSpPr>
        <p:spPr>
          <a:xfrm>
            <a:off x="5825170" y="2126260"/>
            <a:ext cx="1107996" cy="276999"/>
          </a:xfrm>
          <a:prstGeom prst="rect">
            <a:avLst/>
          </a:prstGeom>
          <a:noFill/>
        </p:spPr>
        <p:txBody>
          <a:bodyPr wrap="none" rtlCol="0">
            <a:spAutoFit/>
          </a:bodyPr>
          <a:lstStyle/>
          <a:p>
            <a:r>
              <a:rPr kumimoji="1" lang="ja-JP" altLang="en-US" sz="1200" b="1" dirty="0">
                <a:solidFill>
                  <a:srgbClr val="FF5E72"/>
                </a:solidFill>
              </a:rPr>
              <a:t>ホテルステイ</a:t>
            </a:r>
            <a:endParaRPr kumimoji="1" lang="en-US" altLang="ja-JP" sz="1200" b="1" dirty="0">
              <a:solidFill>
                <a:srgbClr val="FF5E72"/>
              </a:solidFill>
            </a:endParaRPr>
          </a:p>
        </p:txBody>
      </p:sp>
      <p:sp>
        <p:nvSpPr>
          <p:cNvPr id="87" name="テキスト ボックス 86">
            <a:extLst>
              <a:ext uri="{FF2B5EF4-FFF2-40B4-BE49-F238E27FC236}">
                <a16:creationId xmlns:a16="http://schemas.microsoft.com/office/drawing/2014/main" id="{DEE5AA5F-E6FE-0840-91C9-A65DA6E8E625}"/>
              </a:ext>
            </a:extLst>
          </p:cNvPr>
          <p:cNvSpPr txBox="1"/>
          <p:nvPr/>
        </p:nvSpPr>
        <p:spPr>
          <a:xfrm>
            <a:off x="803204" y="2113956"/>
            <a:ext cx="954107" cy="276999"/>
          </a:xfrm>
          <a:prstGeom prst="rect">
            <a:avLst/>
          </a:prstGeom>
          <a:noFill/>
        </p:spPr>
        <p:txBody>
          <a:bodyPr wrap="none" rtlCol="0">
            <a:spAutoFit/>
          </a:bodyPr>
          <a:lstStyle/>
          <a:p>
            <a:r>
              <a:rPr kumimoji="1" lang="ja-JP" altLang="en-US" sz="1200" b="1" dirty="0">
                <a:solidFill>
                  <a:srgbClr val="FF5E72"/>
                </a:solidFill>
              </a:rPr>
              <a:t>カルチャー</a:t>
            </a:r>
            <a:endParaRPr kumimoji="1" lang="en-US" altLang="ja-JP" sz="1200" b="1" dirty="0">
              <a:solidFill>
                <a:srgbClr val="FF5E72"/>
              </a:solidFill>
            </a:endParaRPr>
          </a:p>
        </p:txBody>
      </p:sp>
      <p:sp>
        <p:nvSpPr>
          <p:cNvPr id="34" name="正方形/長方形 33">
            <a:extLst>
              <a:ext uri="{FF2B5EF4-FFF2-40B4-BE49-F238E27FC236}">
                <a16:creationId xmlns:a16="http://schemas.microsoft.com/office/drawing/2014/main" id="{29C78D06-025E-4E1A-920D-1515F413F9A7}"/>
              </a:ext>
            </a:extLst>
          </p:cNvPr>
          <p:cNvSpPr/>
          <p:nvPr/>
        </p:nvSpPr>
        <p:spPr>
          <a:xfrm>
            <a:off x="855001" y="4795080"/>
            <a:ext cx="2136441" cy="145383"/>
          </a:xfrm>
          <a:prstGeom prst="rect">
            <a:avLst/>
          </a:prstGeom>
          <a:solidFill>
            <a:srgbClr val="FF5E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ct val="150000"/>
              </a:lnSpc>
            </a:pPr>
            <a:r>
              <a:rPr lang="en-US" altLang="ja-JP" sz="1000" b="1" dirty="0">
                <a:solidFill>
                  <a:schemeClr val="bg1"/>
                </a:solidFill>
                <a:latin typeface="Meiryo" charset="-128"/>
                <a:ea typeface="Meiryo" charset="-128"/>
                <a:cs typeface="Meiryo" charset="-128"/>
              </a:rPr>
              <a:t> 10.9</a:t>
            </a:r>
            <a:r>
              <a:rPr lang="ja-JP" altLang="en-US" sz="1000" b="1" dirty="0">
                <a:solidFill>
                  <a:schemeClr val="bg1"/>
                </a:solidFill>
                <a:latin typeface="Meiryo" charset="-128"/>
                <a:ea typeface="Meiryo" charset="-128"/>
                <a:cs typeface="Meiryo" charset="-128"/>
              </a:rPr>
              <a:t>万</a:t>
            </a:r>
            <a:r>
              <a:rPr lang="ja-JP" altLang="en-US" sz="500" b="1" dirty="0">
                <a:solidFill>
                  <a:schemeClr val="bg1"/>
                </a:solidFill>
                <a:latin typeface="Meiryo" charset="-128"/>
                <a:ea typeface="Meiryo" charset="-128"/>
                <a:cs typeface="Meiryo" charset="-128"/>
              </a:rPr>
              <a:t>フォロワー</a:t>
            </a:r>
            <a:endParaRPr lang="ja-JP" altLang="en-US" sz="1000" b="1" dirty="0">
              <a:solidFill>
                <a:schemeClr val="bg1"/>
              </a:solidFill>
              <a:latin typeface="Meiryo" charset="-128"/>
              <a:ea typeface="Meiryo" charset="-128"/>
              <a:cs typeface="Meiryo" charset="-128"/>
            </a:endParaRPr>
          </a:p>
        </p:txBody>
      </p:sp>
      <p:sp>
        <p:nvSpPr>
          <p:cNvPr id="41" name="テキスト ボックス 40">
            <a:extLst>
              <a:ext uri="{FF2B5EF4-FFF2-40B4-BE49-F238E27FC236}">
                <a16:creationId xmlns:a16="http://schemas.microsoft.com/office/drawing/2014/main" id="{0F4AC13A-A715-4448-8ACD-6A5EB3E5A5F6}"/>
              </a:ext>
            </a:extLst>
          </p:cNvPr>
          <p:cNvSpPr txBox="1"/>
          <p:nvPr/>
        </p:nvSpPr>
        <p:spPr>
          <a:xfrm>
            <a:off x="770017" y="4387930"/>
            <a:ext cx="1014537" cy="338554"/>
          </a:xfrm>
          <a:prstGeom prst="rect">
            <a:avLst/>
          </a:prstGeom>
          <a:noFill/>
        </p:spPr>
        <p:txBody>
          <a:bodyPr wrap="square" rtlCol="0">
            <a:spAutoFit/>
          </a:bodyPr>
          <a:lstStyle/>
          <a:p>
            <a:r>
              <a:rPr kumimoji="1" lang="en-US" altLang="ja-JP" sz="1600" b="1" dirty="0">
                <a:latin typeface="+mn-ea"/>
              </a:rPr>
              <a:t>Shinya</a:t>
            </a:r>
          </a:p>
        </p:txBody>
      </p:sp>
      <p:sp>
        <p:nvSpPr>
          <p:cNvPr id="42" name="テキスト ボックス 41">
            <a:extLst>
              <a:ext uri="{FF2B5EF4-FFF2-40B4-BE49-F238E27FC236}">
                <a16:creationId xmlns:a16="http://schemas.microsoft.com/office/drawing/2014/main" id="{A8820620-E4AB-4D52-95F2-8A2712F6715A}"/>
              </a:ext>
            </a:extLst>
          </p:cNvPr>
          <p:cNvSpPr txBox="1"/>
          <p:nvPr/>
        </p:nvSpPr>
        <p:spPr>
          <a:xfrm>
            <a:off x="776761" y="4608536"/>
            <a:ext cx="984520" cy="177671"/>
          </a:xfrm>
          <a:prstGeom prst="rect">
            <a:avLst/>
          </a:prstGeom>
          <a:noFill/>
        </p:spPr>
        <p:txBody>
          <a:bodyPr wrap="square" rtlCol="0">
            <a:spAutoFit/>
          </a:bodyPr>
          <a:lstStyle/>
          <a:p>
            <a:r>
              <a:rPr kumimoji="1" lang="en-US" altLang="ja-JP" sz="900" dirty="0">
                <a:solidFill>
                  <a:schemeClr val="tx1">
                    <a:lumMod val="50000"/>
                    <a:lumOff val="50000"/>
                  </a:schemeClr>
                </a:solidFill>
                <a:latin typeface="+mn-ea"/>
              </a:rPr>
              <a:t>kyoko1903</a:t>
            </a:r>
          </a:p>
        </p:txBody>
      </p:sp>
      <p:sp>
        <p:nvSpPr>
          <p:cNvPr id="43" name="テキスト ボックス 42">
            <a:extLst>
              <a:ext uri="{FF2B5EF4-FFF2-40B4-BE49-F238E27FC236}">
                <a16:creationId xmlns:a16="http://schemas.microsoft.com/office/drawing/2014/main" id="{5675A2AC-DAC4-437F-B70C-4353A3C5C57B}"/>
              </a:ext>
            </a:extLst>
          </p:cNvPr>
          <p:cNvSpPr txBox="1"/>
          <p:nvPr/>
        </p:nvSpPr>
        <p:spPr>
          <a:xfrm>
            <a:off x="764789" y="5018228"/>
            <a:ext cx="2514784" cy="507831"/>
          </a:xfrm>
          <a:prstGeom prst="rect">
            <a:avLst/>
          </a:prstGeom>
          <a:noFill/>
        </p:spPr>
        <p:txBody>
          <a:bodyPr wrap="square" rtlCol="0">
            <a:spAutoFit/>
          </a:bodyPr>
          <a:lstStyle/>
          <a:p>
            <a:r>
              <a:rPr kumimoji="1" lang="ja-JP" altLang="en-US" sz="900" dirty="0">
                <a:latin typeface="+mn-ea"/>
              </a:rPr>
              <a:t>フォトグラファー</a:t>
            </a:r>
            <a:endParaRPr kumimoji="1" lang="en-US" altLang="ja-JP" sz="900" dirty="0">
              <a:latin typeface="+mn-ea"/>
            </a:endParaRPr>
          </a:p>
          <a:p>
            <a:r>
              <a:rPr kumimoji="1" lang="ja-JP" altLang="en-US" sz="900" dirty="0">
                <a:latin typeface="+mn-ea"/>
              </a:rPr>
              <a:t>日本の魅力を発信する旅フォトグラファー「</a:t>
            </a:r>
            <a:r>
              <a:rPr kumimoji="1" lang="en" altLang="ja-JP" sz="900" dirty="0">
                <a:latin typeface="+mn-ea"/>
              </a:rPr>
              <a:t>SNS</a:t>
            </a:r>
            <a:r>
              <a:rPr kumimoji="1" lang="ja-JP" altLang="en-US" sz="900" dirty="0">
                <a:latin typeface="+mn-ea"/>
              </a:rPr>
              <a:t>で地方に貢献したい」と夫婦で活動中</a:t>
            </a:r>
            <a:endParaRPr kumimoji="1" lang="en-US" altLang="ja-JP" sz="900" dirty="0">
              <a:latin typeface="+mn-ea"/>
            </a:endParaRPr>
          </a:p>
        </p:txBody>
      </p:sp>
      <p:sp>
        <p:nvSpPr>
          <p:cNvPr id="48" name="テキスト ボックス 47">
            <a:extLst>
              <a:ext uri="{FF2B5EF4-FFF2-40B4-BE49-F238E27FC236}">
                <a16:creationId xmlns:a16="http://schemas.microsoft.com/office/drawing/2014/main" id="{49380A5B-C99A-4087-A244-C23C6EEE36E7}"/>
              </a:ext>
            </a:extLst>
          </p:cNvPr>
          <p:cNvSpPr txBox="1"/>
          <p:nvPr/>
        </p:nvSpPr>
        <p:spPr>
          <a:xfrm>
            <a:off x="3278771" y="4405376"/>
            <a:ext cx="1014537" cy="260584"/>
          </a:xfrm>
          <a:prstGeom prst="rect">
            <a:avLst/>
          </a:prstGeom>
          <a:noFill/>
        </p:spPr>
        <p:txBody>
          <a:bodyPr wrap="square" rtlCol="0">
            <a:spAutoFit/>
          </a:bodyPr>
          <a:lstStyle/>
          <a:p>
            <a:r>
              <a:rPr kumimoji="1" lang="en-US" altLang="ja-JP" sz="1600" b="1" dirty="0" err="1">
                <a:latin typeface="+mn-ea"/>
              </a:rPr>
              <a:t>kaori</a:t>
            </a:r>
            <a:endParaRPr kumimoji="1" lang="en-US" altLang="ja-JP" sz="1600" b="1" dirty="0">
              <a:latin typeface="+mn-ea"/>
            </a:endParaRPr>
          </a:p>
        </p:txBody>
      </p:sp>
      <p:sp>
        <p:nvSpPr>
          <p:cNvPr id="50" name="テキスト ボックス 49">
            <a:extLst>
              <a:ext uri="{FF2B5EF4-FFF2-40B4-BE49-F238E27FC236}">
                <a16:creationId xmlns:a16="http://schemas.microsoft.com/office/drawing/2014/main" id="{81C38DCD-A553-4331-A068-3F12665DD056}"/>
              </a:ext>
            </a:extLst>
          </p:cNvPr>
          <p:cNvSpPr txBox="1"/>
          <p:nvPr/>
        </p:nvSpPr>
        <p:spPr>
          <a:xfrm>
            <a:off x="3287237" y="5034527"/>
            <a:ext cx="2452791" cy="646331"/>
          </a:xfrm>
          <a:prstGeom prst="rect">
            <a:avLst/>
          </a:prstGeom>
          <a:noFill/>
        </p:spPr>
        <p:txBody>
          <a:bodyPr wrap="square" rtlCol="0">
            <a:spAutoFit/>
          </a:bodyPr>
          <a:lstStyle/>
          <a:p>
            <a:r>
              <a:rPr kumimoji="1" lang="en" altLang="ja-JP" sz="900" dirty="0">
                <a:latin typeface="+mn-ea"/>
              </a:rPr>
              <a:t>OL</a:t>
            </a:r>
            <a:r>
              <a:rPr kumimoji="1" lang="ja-JP" altLang="en-US" sz="900" dirty="0">
                <a:latin typeface="+mn-ea"/>
              </a:rPr>
              <a:t>トラベラー</a:t>
            </a:r>
            <a:r>
              <a:rPr kumimoji="1" lang="en-US" altLang="ja-JP" sz="900" dirty="0">
                <a:latin typeface="+mn-ea"/>
              </a:rPr>
              <a:t>/</a:t>
            </a:r>
            <a:r>
              <a:rPr kumimoji="1" lang="ja-JP" altLang="en-US" sz="900" dirty="0">
                <a:latin typeface="+mn-ea"/>
              </a:rPr>
              <a:t>ブロガー</a:t>
            </a:r>
            <a:br>
              <a:rPr kumimoji="1" lang="ja-JP" altLang="en-US" sz="900" dirty="0">
                <a:latin typeface="+mn-ea"/>
              </a:rPr>
            </a:br>
            <a:r>
              <a:rPr kumimoji="1" lang="ja-JP" altLang="en-US" sz="900" dirty="0">
                <a:latin typeface="+mn-ea"/>
              </a:rPr>
              <a:t>平日は会社員。素敵な旅先や、有給をうまく利用して毎月のように旅行するコツをお届け</a:t>
            </a:r>
            <a:endParaRPr kumimoji="1" lang="en-US" altLang="ja-JP" sz="900" dirty="0">
              <a:latin typeface="+mn-ea"/>
            </a:endParaRPr>
          </a:p>
        </p:txBody>
      </p:sp>
      <p:pic>
        <p:nvPicPr>
          <p:cNvPr id="51" name="図 50">
            <a:extLst>
              <a:ext uri="{FF2B5EF4-FFF2-40B4-BE49-F238E27FC236}">
                <a16:creationId xmlns:a16="http://schemas.microsoft.com/office/drawing/2014/main" id="{94772B51-77D4-4D52-828B-B26577B0726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895"/>
          <a:stretch/>
        </p:blipFill>
        <p:spPr>
          <a:xfrm>
            <a:off x="4643418" y="4145827"/>
            <a:ext cx="880603" cy="892114"/>
          </a:xfrm>
          <a:prstGeom prst="ellipse">
            <a:avLst/>
          </a:prstGeom>
          <a:ln w="28575">
            <a:solidFill>
              <a:srgbClr val="FF5E72"/>
            </a:solidFill>
          </a:ln>
        </p:spPr>
      </p:pic>
      <p:pic>
        <p:nvPicPr>
          <p:cNvPr id="53" name="図 52">
            <a:extLst>
              <a:ext uri="{FF2B5EF4-FFF2-40B4-BE49-F238E27FC236}">
                <a16:creationId xmlns:a16="http://schemas.microsoft.com/office/drawing/2014/main" id="{A0456A10-81C9-4A54-9A8C-CCE1A6BA8FC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101080" y="4127837"/>
            <a:ext cx="882644" cy="892989"/>
          </a:xfrm>
          <a:prstGeom prst="ellipse">
            <a:avLst/>
          </a:prstGeom>
          <a:ln w="28575">
            <a:solidFill>
              <a:srgbClr val="FF5E72"/>
            </a:solidFill>
          </a:ln>
        </p:spPr>
      </p:pic>
      <p:sp>
        <p:nvSpPr>
          <p:cNvPr id="54" name="テキスト ボックス 53">
            <a:extLst>
              <a:ext uri="{FF2B5EF4-FFF2-40B4-BE49-F238E27FC236}">
                <a16:creationId xmlns:a16="http://schemas.microsoft.com/office/drawing/2014/main" id="{DEA5E507-9C80-4E6E-9E30-AFAE22AC38E1}"/>
              </a:ext>
            </a:extLst>
          </p:cNvPr>
          <p:cNvSpPr txBox="1"/>
          <p:nvPr/>
        </p:nvSpPr>
        <p:spPr>
          <a:xfrm>
            <a:off x="3278771" y="4599488"/>
            <a:ext cx="880603" cy="230832"/>
          </a:xfrm>
          <a:prstGeom prst="rect">
            <a:avLst/>
          </a:prstGeom>
          <a:noFill/>
        </p:spPr>
        <p:txBody>
          <a:bodyPr wrap="square" rtlCol="0">
            <a:spAutoFit/>
          </a:bodyPr>
          <a:lstStyle/>
          <a:p>
            <a:r>
              <a:rPr kumimoji="1" lang="en-US" altLang="ja-JP" sz="900" dirty="0" err="1">
                <a:solidFill>
                  <a:schemeClr val="tx1">
                    <a:lumMod val="50000"/>
                    <a:lumOff val="50000"/>
                  </a:schemeClr>
                </a:solidFill>
                <a:latin typeface="+mn-ea"/>
              </a:rPr>
              <a:t>xxcaoxx</a:t>
            </a:r>
            <a:endParaRPr kumimoji="1" lang="en-US" altLang="ja-JP" sz="900" dirty="0">
              <a:solidFill>
                <a:schemeClr val="tx1">
                  <a:lumMod val="50000"/>
                  <a:lumOff val="50000"/>
                </a:schemeClr>
              </a:solidFill>
              <a:latin typeface="+mn-ea"/>
            </a:endParaRPr>
          </a:p>
        </p:txBody>
      </p:sp>
      <p:sp>
        <p:nvSpPr>
          <p:cNvPr id="58" name="テキスト ボックス 57">
            <a:extLst>
              <a:ext uri="{FF2B5EF4-FFF2-40B4-BE49-F238E27FC236}">
                <a16:creationId xmlns:a16="http://schemas.microsoft.com/office/drawing/2014/main" id="{1AA79188-9F0B-4306-BEE1-1A824B96B78D}"/>
              </a:ext>
            </a:extLst>
          </p:cNvPr>
          <p:cNvSpPr txBox="1"/>
          <p:nvPr/>
        </p:nvSpPr>
        <p:spPr>
          <a:xfrm>
            <a:off x="3272576" y="4132986"/>
            <a:ext cx="843501" cy="276999"/>
          </a:xfrm>
          <a:prstGeom prst="rect">
            <a:avLst/>
          </a:prstGeom>
          <a:noFill/>
        </p:spPr>
        <p:txBody>
          <a:bodyPr wrap="none" rtlCol="0">
            <a:spAutoFit/>
          </a:bodyPr>
          <a:lstStyle/>
          <a:p>
            <a:r>
              <a:rPr kumimoji="1" lang="en-US" altLang="ja-JP" sz="1200" b="1" dirty="0">
                <a:solidFill>
                  <a:srgbClr val="FF5E72"/>
                </a:solidFill>
              </a:rPr>
              <a:t>OL</a:t>
            </a:r>
            <a:r>
              <a:rPr kumimoji="1" lang="ja-JP" altLang="en-US" sz="1200" b="1">
                <a:solidFill>
                  <a:srgbClr val="FF5E72"/>
                </a:solidFill>
              </a:rPr>
              <a:t>週末旅</a:t>
            </a:r>
            <a:endParaRPr kumimoji="1" lang="en-US" altLang="ja-JP" sz="1200" b="1" dirty="0">
              <a:solidFill>
                <a:srgbClr val="FF5E72"/>
              </a:solidFill>
            </a:endParaRPr>
          </a:p>
        </p:txBody>
      </p:sp>
      <p:sp>
        <p:nvSpPr>
          <p:cNvPr id="62" name="テキスト ボックス 61">
            <a:extLst>
              <a:ext uri="{FF2B5EF4-FFF2-40B4-BE49-F238E27FC236}">
                <a16:creationId xmlns:a16="http://schemas.microsoft.com/office/drawing/2014/main" id="{3AB9EEC6-F478-41F7-BAB2-4E741439E0FF}"/>
              </a:ext>
            </a:extLst>
          </p:cNvPr>
          <p:cNvSpPr txBox="1"/>
          <p:nvPr/>
        </p:nvSpPr>
        <p:spPr>
          <a:xfrm>
            <a:off x="771510" y="4120682"/>
            <a:ext cx="902811" cy="276999"/>
          </a:xfrm>
          <a:prstGeom prst="rect">
            <a:avLst/>
          </a:prstGeom>
          <a:noFill/>
        </p:spPr>
        <p:txBody>
          <a:bodyPr wrap="none" rtlCol="0">
            <a:spAutoFit/>
          </a:bodyPr>
          <a:lstStyle/>
          <a:p>
            <a:r>
              <a:rPr kumimoji="1" lang="ja-JP" altLang="en-US" sz="1100" b="1" dirty="0">
                <a:solidFill>
                  <a:srgbClr val="FF5E72"/>
                </a:solidFill>
              </a:rPr>
              <a:t>ローカル</a:t>
            </a:r>
            <a:r>
              <a:rPr kumimoji="1" lang="ja-JP" altLang="en-US" sz="1200" b="1" dirty="0">
                <a:solidFill>
                  <a:srgbClr val="FF5E72"/>
                </a:solidFill>
              </a:rPr>
              <a:t>旅</a:t>
            </a:r>
            <a:endParaRPr kumimoji="1" lang="en-US" altLang="ja-JP" sz="1200" b="1" dirty="0">
              <a:solidFill>
                <a:srgbClr val="FF5E72"/>
              </a:solidFill>
            </a:endParaRPr>
          </a:p>
        </p:txBody>
      </p:sp>
      <p:sp>
        <p:nvSpPr>
          <p:cNvPr id="78" name="テキスト ボックス 77">
            <a:extLst>
              <a:ext uri="{FF2B5EF4-FFF2-40B4-BE49-F238E27FC236}">
                <a16:creationId xmlns:a16="http://schemas.microsoft.com/office/drawing/2014/main" id="{0E78CAD4-FFD3-4FD8-A053-C5E0155EA65B}"/>
              </a:ext>
            </a:extLst>
          </p:cNvPr>
          <p:cNvSpPr txBox="1"/>
          <p:nvPr/>
        </p:nvSpPr>
        <p:spPr>
          <a:xfrm>
            <a:off x="5824209" y="4997148"/>
            <a:ext cx="2536842" cy="507831"/>
          </a:xfrm>
          <a:prstGeom prst="rect">
            <a:avLst/>
          </a:prstGeom>
          <a:noFill/>
        </p:spPr>
        <p:txBody>
          <a:bodyPr wrap="square" rtlCol="0">
            <a:spAutoFit/>
          </a:bodyPr>
          <a:lstStyle/>
          <a:p>
            <a:r>
              <a:rPr lang="ja-JP" altLang="en-US" sz="900" dirty="0">
                <a:solidFill>
                  <a:srgbClr val="202020"/>
                </a:solidFill>
                <a:latin typeface="ヒラギノ角ゴ Pro W3"/>
              </a:rPr>
              <a:t>トラベルフォトグラファー</a:t>
            </a:r>
            <a:endParaRPr lang="en-US" altLang="ja-JP" sz="900" dirty="0">
              <a:solidFill>
                <a:srgbClr val="202020"/>
              </a:solidFill>
              <a:latin typeface="ヒラギノ角ゴ Pro W3"/>
            </a:endParaRPr>
          </a:p>
          <a:p>
            <a:r>
              <a:rPr lang="ja-JP" altLang="en-US" sz="900" dirty="0"/>
              <a:t>トルコやギリシャなど世界各国の絶景を撮影。望遠レンズを圧縮を生かした写真が得意</a:t>
            </a:r>
            <a:endParaRPr kumimoji="1" lang="en-US" altLang="ja-JP" sz="900" dirty="0">
              <a:latin typeface="+mn-ea"/>
            </a:endParaRPr>
          </a:p>
        </p:txBody>
      </p:sp>
      <p:sp>
        <p:nvSpPr>
          <p:cNvPr id="79" name="テキスト ボックス 78">
            <a:extLst>
              <a:ext uri="{FF2B5EF4-FFF2-40B4-BE49-F238E27FC236}">
                <a16:creationId xmlns:a16="http://schemas.microsoft.com/office/drawing/2014/main" id="{00E193EF-7902-43ED-8815-E9164C24E8DA}"/>
              </a:ext>
            </a:extLst>
          </p:cNvPr>
          <p:cNvSpPr txBox="1"/>
          <p:nvPr/>
        </p:nvSpPr>
        <p:spPr>
          <a:xfrm>
            <a:off x="5800027" y="4367999"/>
            <a:ext cx="923594" cy="307777"/>
          </a:xfrm>
          <a:prstGeom prst="rect">
            <a:avLst/>
          </a:prstGeom>
          <a:solidFill>
            <a:srgbClr val="FFFFFF">
              <a:alpha val="54902"/>
            </a:srgbClr>
          </a:solidFill>
        </p:spPr>
        <p:txBody>
          <a:bodyPr wrap="square" rtlCol="0">
            <a:spAutoFit/>
          </a:bodyPr>
          <a:lstStyle/>
          <a:p>
            <a:r>
              <a:rPr kumimoji="1" lang="en-US" altLang="ja-JP" sz="1400" b="1" dirty="0">
                <a:latin typeface="+mn-ea"/>
              </a:rPr>
              <a:t>Aoi</a:t>
            </a:r>
          </a:p>
        </p:txBody>
      </p:sp>
      <p:sp>
        <p:nvSpPr>
          <p:cNvPr id="81" name="テキスト ボックス 80">
            <a:extLst>
              <a:ext uri="{FF2B5EF4-FFF2-40B4-BE49-F238E27FC236}">
                <a16:creationId xmlns:a16="http://schemas.microsoft.com/office/drawing/2014/main" id="{0757E375-4AC6-4CD0-A73B-256418D7F094}"/>
              </a:ext>
            </a:extLst>
          </p:cNvPr>
          <p:cNvSpPr txBox="1"/>
          <p:nvPr/>
        </p:nvSpPr>
        <p:spPr>
          <a:xfrm>
            <a:off x="5820929" y="4562111"/>
            <a:ext cx="1412076" cy="230832"/>
          </a:xfrm>
          <a:prstGeom prst="rect">
            <a:avLst/>
          </a:prstGeom>
          <a:noFill/>
        </p:spPr>
        <p:txBody>
          <a:bodyPr wrap="square" rtlCol="0">
            <a:spAutoFit/>
          </a:bodyPr>
          <a:lstStyle/>
          <a:p>
            <a:r>
              <a:rPr kumimoji="1" lang="en-US" altLang="ja-JP" sz="900" dirty="0" err="1">
                <a:solidFill>
                  <a:schemeClr val="tx1">
                    <a:lumMod val="50000"/>
                    <a:lumOff val="50000"/>
                  </a:schemeClr>
                </a:solidFill>
                <a:latin typeface="+mn-ea"/>
              </a:rPr>
              <a:t>aoi_travelgraphy</a:t>
            </a:r>
            <a:endParaRPr kumimoji="1" lang="en-US" altLang="ja-JP" sz="900" dirty="0">
              <a:solidFill>
                <a:schemeClr val="tx1">
                  <a:lumMod val="50000"/>
                  <a:lumOff val="50000"/>
                </a:schemeClr>
              </a:solidFill>
              <a:latin typeface="+mn-ea"/>
            </a:endParaRPr>
          </a:p>
        </p:txBody>
      </p:sp>
      <p:sp>
        <p:nvSpPr>
          <p:cNvPr id="82" name="テキスト ボックス 81">
            <a:extLst>
              <a:ext uri="{FF2B5EF4-FFF2-40B4-BE49-F238E27FC236}">
                <a16:creationId xmlns:a16="http://schemas.microsoft.com/office/drawing/2014/main" id="{B57980AF-E01D-4D43-83E0-0507D844241A}"/>
              </a:ext>
            </a:extLst>
          </p:cNvPr>
          <p:cNvSpPr txBox="1"/>
          <p:nvPr/>
        </p:nvSpPr>
        <p:spPr>
          <a:xfrm>
            <a:off x="5815742" y="4095609"/>
            <a:ext cx="1415772" cy="276999"/>
          </a:xfrm>
          <a:prstGeom prst="rect">
            <a:avLst/>
          </a:prstGeom>
          <a:noFill/>
        </p:spPr>
        <p:txBody>
          <a:bodyPr wrap="none" rtlCol="0">
            <a:spAutoFit/>
          </a:bodyPr>
          <a:lstStyle/>
          <a:p>
            <a:r>
              <a:rPr kumimoji="1" lang="ja-JP" altLang="en-US" sz="1200" b="1" dirty="0">
                <a:solidFill>
                  <a:srgbClr val="FF5E72"/>
                </a:solidFill>
              </a:rPr>
              <a:t>フォトグラファー</a:t>
            </a:r>
            <a:endParaRPr kumimoji="1" lang="en-US" altLang="ja-JP" sz="1200" b="1" dirty="0">
              <a:solidFill>
                <a:srgbClr val="FF5E72"/>
              </a:solidFill>
            </a:endParaRPr>
          </a:p>
        </p:txBody>
      </p:sp>
      <p:pic>
        <p:nvPicPr>
          <p:cNvPr id="12" name="図 11">
            <a:extLst>
              <a:ext uri="{FF2B5EF4-FFF2-40B4-BE49-F238E27FC236}">
                <a16:creationId xmlns:a16="http://schemas.microsoft.com/office/drawing/2014/main" id="{2418CB28-9B91-4C82-A9A6-58D3ECE990C0}"/>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121797" y="2106358"/>
            <a:ext cx="904512" cy="916048"/>
          </a:xfrm>
          <a:prstGeom prst="ellipse">
            <a:avLst/>
          </a:prstGeom>
          <a:ln w="28575">
            <a:solidFill>
              <a:srgbClr val="FF5E72"/>
            </a:solidFill>
          </a:ln>
        </p:spPr>
      </p:pic>
      <p:sp>
        <p:nvSpPr>
          <p:cNvPr id="44" name="テキスト ボックス 43">
            <a:extLst>
              <a:ext uri="{FF2B5EF4-FFF2-40B4-BE49-F238E27FC236}">
                <a16:creationId xmlns:a16="http://schemas.microsoft.com/office/drawing/2014/main" id="{E69B4F58-6A44-45AC-B7A8-BEFF2ABDFA88}"/>
              </a:ext>
            </a:extLst>
          </p:cNvPr>
          <p:cNvSpPr txBox="1"/>
          <p:nvPr/>
        </p:nvSpPr>
        <p:spPr>
          <a:xfrm>
            <a:off x="801710" y="2381204"/>
            <a:ext cx="1785634" cy="338554"/>
          </a:xfrm>
          <a:prstGeom prst="rect">
            <a:avLst/>
          </a:prstGeom>
          <a:noFill/>
        </p:spPr>
        <p:txBody>
          <a:bodyPr wrap="square" rtlCol="0">
            <a:spAutoFit/>
          </a:bodyPr>
          <a:lstStyle/>
          <a:p>
            <a:r>
              <a:rPr kumimoji="1" lang="ja-JP" altLang="en-US" sz="1600" b="1" dirty="0">
                <a:latin typeface="+mn-ea"/>
              </a:rPr>
              <a:t>ベイカー恵利沙</a:t>
            </a:r>
            <a:endParaRPr kumimoji="1" lang="en-US" altLang="ja-JP" sz="1600" b="1" dirty="0">
              <a:latin typeface="+mn-ea"/>
            </a:endParaRPr>
          </a:p>
        </p:txBody>
      </p:sp>
      <p:sp>
        <p:nvSpPr>
          <p:cNvPr id="60" name="テキスト ボックス 59">
            <a:extLst>
              <a:ext uri="{FF2B5EF4-FFF2-40B4-BE49-F238E27FC236}">
                <a16:creationId xmlns:a16="http://schemas.microsoft.com/office/drawing/2014/main" id="{964813D9-7463-4906-B1B6-713D97E8C8CD}"/>
              </a:ext>
            </a:extLst>
          </p:cNvPr>
          <p:cNvSpPr txBox="1"/>
          <p:nvPr/>
        </p:nvSpPr>
        <p:spPr>
          <a:xfrm>
            <a:off x="2471130" y="6655719"/>
            <a:ext cx="3402462" cy="230832"/>
          </a:xfrm>
          <a:prstGeom prst="rect">
            <a:avLst/>
          </a:prstGeom>
          <a:noFill/>
        </p:spPr>
        <p:txBody>
          <a:bodyPr wrap="square" rtlCol="0">
            <a:spAutoFit/>
          </a:bodyPr>
          <a:lstStyle/>
          <a:p>
            <a:r>
              <a:rPr kumimoji="1" lang="en-US" altLang="ja-JP" sz="900" dirty="0">
                <a:latin typeface="+mn-ea"/>
              </a:rPr>
              <a:t>※2021</a:t>
            </a:r>
            <a:r>
              <a:rPr kumimoji="1" lang="ja-JP" altLang="en-US" sz="900" dirty="0">
                <a:latin typeface="+mn-ea"/>
              </a:rPr>
              <a:t>年</a:t>
            </a:r>
            <a:r>
              <a:rPr kumimoji="1" lang="en-US" altLang="ja-JP" sz="900" dirty="0">
                <a:latin typeface="+mn-ea"/>
              </a:rPr>
              <a:t>8</a:t>
            </a:r>
            <a:r>
              <a:rPr kumimoji="1" lang="ja-JP" altLang="en-US" sz="900" dirty="0">
                <a:latin typeface="+mn-ea"/>
              </a:rPr>
              <a:t>月時点の情報。過去のアンバサダーも含む</a:t>
            </a:r>
            <a:endParaRPr kumimoji="1" lang="en-US" altLang="ja-JP" sz="900" dirty="0">
              <a:latin typeface="+mn-ea"/>
            </a:endParaRPr>
          </a:p>
        </p:txBody>
      </p:sp>
      <p:pic>
        <p:nvPicPr>
          <p:cNvPr id="63" name="図 62">
            <a:extLst>
              <a:ext uri="{FF2B5EF4-FFF2-40B4-BE49-F238E27FC236}">
                <a16:creationId xmlns:a16="http://schemas.microsoft.com/office/drawing/2014/main" id="{BCEAF431-63B9-4AC8-B1F5-F04EAF253DAE}"/>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402520" y="6089516"/>
            <a:ext cx="486579" cy="509931"/>
          </a:xfrm>
          <a:prstGeom prst="ellipse">
            <a:avLst/>
          </a:prstGeom>
          <a:ln w="28575">
            <a:noFill/>
          </a:ln>
        </p:spPr>
      </p:pic>
      <p:sp>
        <p:nvSpPr>
          <p:cNvPr id="86" name="正方形/長方形 85">
            <a:extLst>
              <a:ext uri="{FF2B5EF4-FFF2-40B4-BE49-F238E27FC236}">
                <a16:creationId xmlns:a16="http://schemas.microsoft.com/office/drawing/2014/main" id="{4BA7BE18-AFA9-498D-A68C-B21EBFF3460B}"/>
              </a:ext>
            </a:extLst>
          </p:cNvPr>
          <p:cNvSpPr/>
          <p:nvPr/>
        </p:nvSpPr>
        <p:spPr>
          <a:xfrm>
            <a:off x="6007718" y="5955935"/>
            <a:ext cx="1530159" cy="369332"/>
          </a:xfrm>
          <a:prstGeom prst="rect">
            <a:avLst/>
          </a:prstGeom>
        </p:spPr>
        <p:txBody>
          <a:bodyPr wrap="square">
            <a:spAutoFit/>
          </a:bodyPr>
          <a:lstStyle/>
          <a:p>
            <a:pPr>
              <a:defRPr/>
            </a:pPr>
            <a:r>
              <a:rPr kumimoji="0"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その他、ご要望に応じて</a:t>
            </a:r>
            <a:endParaRPr kumimoji="0"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a:defRPr/>
            </a:pPr>
            <a:r>
              <a:rPr lang="ja-JP" altLang="en-US" sz="900" dirty="0">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ご</a:t>
            </a:r>
            <a:r>
              <a:rPr kumimoji="0"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提案可能です！</a:t>
            </a:r>
            <a:endParaRPr kumimoji="0" lang="ja-JP"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71643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2780E699-24C5-455C-A7F1-5EB65C1C1ED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64461" y="4185911"/>
            <a:ext cx="2442608" cy="1704792"/>
          </a:xfrm>
          <a:prstGeom prst="rect">
            <a:avLst/>
          </a:prstGeom>
        </p:spPr>
      </p:pic>
      <p:sp>
        <p:nvSpPr>
          <p:cNvPr id="27" name="正方形/長方形 26">
            <a:extLst>
              <a:ext uri="{FF2B5EF4-FFF2-40B4-BE49-F238E27FC236}">
                <a16:creationId xmlns:a16="http://schemas.microsoft.com/office/drawing/2014/main" id="{6AFA5756-4E42-4B85-AD16-9563A56F4E22}"/>
              </a:ext>
            </a:extLst>
          </p:cNvPr>
          <p:cNvSpPr/>
          <p:nvPr/>
        </p:nvSpPr>
        <p:spPr>
          <a:xfrm>
            <a:off x="880826" y="5837107"/>
            <a:ext cx="1976644" cy="430887"/>
          </a:xfrm>
          <a:prstGeom prst="rect">
            <a:avLst/>
          </a:prstGeom>
        </p:spPr>
        <p:txBody>
          <a:bodyPr wrap="square">
            <a:spAutoFit/>
          </a:bodyPr>
          <a:lstStyle/>
          <a:p>
            <a:pPr>
              <a:defRPr/>
            </a:pPr>
            <a:r>
              <a:rPr kumimoji="1" lang="ja-JP" altLang="en-US" sz="1100">
                <a:solidFill>
                  <a:srgbClr val="000000"/>
                </a:solidFill>
                <a:latin typeface="メイリオ" panose="020B0604030504040204" pitchFamily="50" charset="-128"/>
                <a:cs typeface="Meiryo UI" panose="020B0604030504040204" pitchFamily="50" charset="-128"/>
              </a:rPr>
              <a:t>大阪</a:t>
            </a:r>
            <a:r>
              <a:rPr kumimoji="1" lang="ja-JP" altLang="en-US" sz="1100" dirty="0">
                <a:solidFill>
                  <a:srgbClr val="000000"/>
                </a:solidFill>
                <a:latin typeface="メイリオ" panose="020B0604030504040204" pitchFamily="50" charset="-128"/>
                <a:cs typeface="Meiryo UI" panose="020B0604030504040204" pitchFamily="50" charset="-128"/>
              </a:rPr>
              <a:t>の</a:t>
            </a:r>
            <a:r>
              <a:rPr kumimoji="1" lang="ja-JP" altLang="en-US" sz="1100">
                <a:solidFill>
                  <a:srgbClr val="000000"/>
                </a:solidFill>
                <a:latin typeface="メイリオ" panose="020B0604030504040204" pitchFamily="50" charset="-128"/>
                <a:cs typeface="Meiryo UI" panose="020B0604030504040204" pitchFamily="50" charset="-128"/>
              </a:rPr>
              <a:t>こだわり古着屋</a:t>
            </a:r>
            <a:endParaRPr kumimoji="1" lang="en-US" altLang="ja-JP" sz="1100" dirty="0">
              <a:solidFill>
                <a:srgbClr val="000000"/>
              </a:solidFill>
              <a:latin typeface="メイリオ" panose="020B0604030504040204" pitchFamily="50" charset="-128"/>
              <a:cs typeface="Meiryo UI" panose="020B0604030504040204" pitchFamily="50" charset="-128"/>
            </a:endParaRPr>
          </a:p>
          <a:p>
            <a:pPr>
              <a:defRPr/>
            </a:pPr>
            <a:r>
              <a:rPr kumimoji="1" lang="ja-JP" altLang="en-US" sz="1100">
                <a:solidFill>
                  <a:srgbClr val="000000"/>
                </a:solidFill>
                <a:latin typeface="メイリオ" panose="020B0604030504040204" pitchFamily="50" charset="-128"/>
                <a:cs typeface="Meiryo UI" panose="020B0604030504040204" pitchFamily="50" charset="-128"/>
              </a:rPr>
              <a:t>＆</a:t>
            </a:r>
            <a:r>
              <a:rPr kumimoji="1" lang="ja-JP" altLang="en-US" sz="1100" dirty="0">
                <a:solidFill>
                  <a:srgbClr val="000000"/>
                </a:solidFill>
                <a:latin typeface="メイリオ" panose="020B0604030504040204" pitchFamily="50" charset="-128"/>
                <a:cs typeface="Meiryo UI" panose="020B0604030504040204" pitchFamily="50" charset="-128"/>
              </a:rPr>
              <a:t>セレクトショップ巡り</a:t>
            </a:r>
          </a:p>
        </p:txBody>
      </p:sp>
      <p:pic>
        <p:nvPicPr>
          <p:cNvPr id="38" name="図 37">
            <a:extLst>
              <a:ext uri="{FF2B5EF4-FFF2-40B4-BE49-F238E27FC236}">
                <a16:creationId xmlns:a16="http://schemas.microsoft.com/office/drawing/2014/main" id="{81F11B28-612E-F64F-9650-BF48C6C54E26}"/>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430601" y="4217076"/>
            <a:ext cx="2439039" cy="1691163"/>
          </a:xfrm>
          <a:prstGeom prst="rect">
            <a:avLst/>
          </a:prstGeom>
        </p:spPr>
      </p:pic>
      <p:pic>
        <p:nvPicPr>
          <p:cNvPr id="39" name="図 38">
            <a:extLst>
              <a:ext uri="{FF2B5EF4-FFF2-40B4-BE49-F238E27FC236}">
                <a16:creationId xmlns:a16="http://schemas.microsoft.com/office/drawing/2014/main" id="{8A45CD4A-9437-EC4A-AF36-6ED7F1119B6C}"/>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426854" y="1915797"/>
            <a:ext cx="2487073" cy="1660429"/>
          </a:xfrm>
          <a:prstGeom prst="rect">
            <a:avLst/>
          </a:prstGeom>
        </p:spPr>
      </p:pic>
      <p:sp>
        <p:nvSpPr>
          <p:cNvPr id="40" name="正方形/長方形 39">
            <a:extLst>
              <a:ext uri="{FF2B5EF4-FFF2-40B4-BE49-F238E27FC236}">
                <a16:creationId xmlns:a16="http://schemas.microsoft.com/office/drawing/2014/main" id="{405F3091-FFAE-AD4C-8352-F89ABB5D116C}"/>
              </a:ext>
            </a:extLst>
          </p:cNvPr>
          <p:cNvSpPr/>
          <p:nvPr/>
        </p:nvSpPr>
        <p:spPr>
          <a:xfrm>
            <a:off x="3400902" y="3546139"/>
            <a:ext cx="2493785" cy="430887"/>
          </a:xfrm>
          <a:prstGeom prst="rect">
            <a:avLst/>
          </a:prstGeom>
        </p:spPr>
        <p:txBody>
          <a:bodyPr wrap="square">
            <a:spAutoFit/>
          </a:bodyPr>
          <a:lstStyle/>
          <a:p>
            <a:pPr lvl="0">
              <a:defRPr/>
            </a:pPr>
            <a:r>
              <a:rPr kumimoji="1" lang="ja-JP" altLang="en-US" sz="1100">
                <a:solidFill>
                  <a:srgbClr val="000000"/>
                </a:solidFill>
                <a:latin typeface="メイリオ" panose="020B0604030504040204" pitchFamily="50" charset="-128"/>
                <a:cs typeface="Meiryo UI" panose="020B0604030504040204" pitchFamily="50" charset="-128"/>
              </a:rPr>
              <a:t>食</a:t>
            </a:r>
            <a:r>
              <a:rPr kumimoji="1" lang="ja-JP" altLang="en-US" sz="1100" dirty="0">
                <a:solidFill>
                  <a:srgbClr val="000000"/>
                </a:solidFill>
                <a:latin typeface="メイリオ" panose="020B0604030504040204" pitchFamily="50" charset="-128"/>
                <a:cs typeface="Meiryo UI" panose="020B0604030504040204" pitchFamily="50" charset="-128"/>
              </a:rPr>
              <a:t>、伝統、歴史を感じるわたしの旅。 情緒豊かな古都金沢。</a:t>
            </a:r>
            <a:endParaRPr kumimoji="0" lang="ja-JP"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2EDB9A1-721D-EF40-B701-811A74B32240}"/>
              </a:ext>
            </a:extLst>
          </p:cNvPr>
          <p:cNvSpPr/>
          <p:nvPr/>
        </p:nvSpPr>
        <p:spPr>
          <a:xfrm>
            <a:off x="3404235" y="5849462"/>
            <a:ext cx="2745150" cy="430887"/>
          </a:xfrm>
          <a:prstGeom prst="rect">
            <a:avLst/>
          </a:prstGeom>
        </p:spPr>
        <p:txBody>
          <a:bodyPr wrap="square">
            <a:spAutoFit/>
          </a:bodyPr>
          <a:lstStyle/>
          <a:p>
            <a:pPr>
              <a:defRPr/>
            </a:pPr>
            <a:r>
              <a:rPr lang="ja-JP" altLang="en-US" sz="1100">
                <a:solidFill>
                  <a:srgbClr val="000000"/>
                </a:solidFill>
                <a:latin typeface="メイリオ" panose="020B0604030504040204" pitchFamily="50" charset="-128"/>
                <a:cs typeface="Meiryo UI" panose="020B0604030504040204" pitchFamily="50" charset="-128"/>
              </a:rPr>
              <a:t>貴島</a:t>
            </a:r>
            <a:r>
              <a:rPr lang="ja-JP" altLang="en-US" sz="1100" dirty="0">
                <a:solidFill>
                  <a:srgbClr val="000000"/>
                </a:solidFill>
                <a:latin typeface="メイリオ" panose="020B0604030504040204" pitchFamily="50" charset="-128"/>
                <a:cs typeface="Meiryo UI" panose="020B0604030504040204" pitchFamily="50" charset="-128"/>
              </a:rPr>
              <a:t>明日香の</a:t>
            </a:r>
            <a:endParaRPr lang="en-US" altLang="ja-JP" sz="1100" dirty="0">
              <a:solidFill>
                <a:srgbClr val="000000"/>
              </a:solidFill>
              <a:latin typeface="メイリオ" panose="020B0604030504040204" pitchFamily="50" charset="-128"/>
              <a:cs typeface="Meiryo UI" panose="020B0604030504040204" pitchFamily="50" charset="-128"/>
            </a:endParaRPr>
          </a:p>
          <a:p>
            <a:pPr>
              <a:defRPr/>
            </a:pPr>
            <a:r>
              <a:rPr lang="ja-JP" altLang="en-US" sz="1100" dirty="0">
                <a:solidFill>
                  <a:srgbClr val="000000"/>
                </a:solidFill>
                <a:latin typeface="メイリオ" panose="020B0604030504040204" pitchFamily="50" charset="-128"/>
                <a:cs typeface="Meiryo UI" panose="020B0604030504040204" pitchFamily="50" charset="-128"/>
              </a:rPr>
              <a:t>鎌倉・江の島で一日デトックス旅</a:t>
            </a:r>
            <a:endParaRPr kumimoji="0" lang="ja-JP"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42" name="図 41">
            <a:extLst>
              <a:ext uri="{FF2B5EF4-FFF2-40B4-BE49-F238E27FC236}">
                <a16:creationId xmlns:a16="http://schemas.microsoft.com/office/drawing/2014/main" id="{EC9F190D-9E6B-F84D-A5BA-0B84CB0EBAC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28057" y="1911349"/>
            <a:ext cx="2489736" cy="1763183"/>
          </a:xfrm>
          <a:prstGeom prst="rect">
            <a:avLst/>
          </a:prstGeom>
        </p:spPr>
      </p:pic>
      <p:pic>
        <p:nvPicPr>
          <p:cNvPr id="44" name="図 43">
            <a:extLst>
              <a:ext uri="{FF2B5EF4-FFF2-40B4-BE49-F238E27FC236}">
                <a16:creationId xmlns:a16="http://schemas.microsoft.com/office/drawing/2014/main" id="{C4C11FDC-D1AD-F04F-B06D-5AF0F8FC705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269533" y="4120568"/>
            <a:ext cx="2480749" cy="1777273"/>
          </a:xfrm>
          <a:prstGeom prst="rect">
            <a:avLst/>
          </a:prstGeom>
        </p:spPr>
      </p:pic>
      <p:sp>
        <p:nvSpPr>
          <p:cNvPr id="45" name="正方形/長方形 44">
            <a:extLst>
              <a:ext uri="{FF2B5EF4-FFF2-40B4-BE49-F238E27FC236}">
                <a16:creationId xmlns:a16="http://schemas.microsoft.com/office/drawing/2014/main" id="{97CDCADA-1731-6040-9007-CE34C8E72705}"/>
              </a:ext>
            </a:extLst>
          </p:cNvPr>
          <p:cNvSpPr/>
          <p:nvPr/>
        </p:nvSpPr>
        <p:spPr>
          <a:xfrm>
            <a:off x="6330142" y="5745112"/>
            <a:ext cx="2425684" cy="600164"/>
          </a:xfrm>
          <a:prstGeom prst="rect">
            <a:avLst/>
          </a:prstGeom>
        </p:spPr>
        <p:txBody>
          <a:bodyPr wrap="square">
            <a:spAutoFit/>
          </a:bodyPr>
          <a:lstStyle/>
          <a:p>
            <a:pPr>
              <a:defRPr/>
            </a:pPr>
            <a:r>
              <a:rPr kumimoji="1" lang="en-US" altLang="ja-JP" sz="1100" dirty="0">
                <a:solidFill>
                  <a:srgbClr val="000000"/>
                </a:solidFill>
                <a:latin typeface="メイリオ" panose="020B0604030504040204" pitchFamily="50" charset="-128"/>
                <a:cs typeface="Meiryo UI" panose="020B0604030504040204" pitchFamily="50" charset="-128"/>
              </a:rPr>
              <a:t>TOKYO BOOK</a:t>
            </a:r>
            <a:r>
              <a:rPr kumimoji="1" lang="ja-JP" altLang="en-US" sz="1100">
                <a:solidFill>
                  <a:srgbClr val="000000"/>
                </a:solidFill>
                <a:latin typeface="メイリオ" panose="020B0604030504040204" pitchFamily="50" charset="-128"/>
                <a:cs typeface="Meiryo UI" panose="020B0604030504040204" pitchFamily="50" charset="-128"/>
              </a:rPr>
              <a:t>　</a:t>
            </a:r>
            <a:endParaRPr kumimoji="1" lang="en-US" altLang="ja-JP" sz="1100" dirty="0">
              <a:solidFill>
                <a:srgbClr val="000000"/>
              </a:solidFill>
              <a:latin typeface="メイリオ" panose="020B0604030504040204" pitchFamily="50" charset="-128"/>
              <a:cs typeface="Meiryo UI" panose="020B0604030504040204" pitchFamily="50" charset="-128"/>
            </a:endParaRPr>
          </a:p>
          <a:p>
            <a:pPr>
              <a:defRPr/>
            </a:pPr>
            <a:r>
              <a:rPr kumimoji="1" lang="ja-JP" altLang="en-US" sz="1100">
                <a:solidFill>
                  <a:srgbClr val="000000"/>
                </a:solidFill>
                <a:latin typeface="メイリオ" panose="020B0604030504040204" pitchFamily="50" charset="-128"/>
                <a:cs typeface="Meiryo UI" panose="020B0604030504040204" pitchFamily="50" charset="-128"/>
              </a:rPr>
              <a:t>私</a:t>
            </a:r>
            <a:r>
              <a:rPr kumimoji="1" lang="ja-JP" altLang="en-US" sz="1100" dirty="0">
                <a:solidFill>
                  <a:srgbClr val="000000"/>
                </a:solidFill>
                <a:latin typeface="メイリオ" panose="020B0604030504040204" pitchFamily="50" charset="-128"/>
                <a:cs typeface="Meiryo UI" panose="020B0604030504040204" pitchFamily="50" charset="-128"/>
              </a:rPr>
              <a:t>を作る言葉と出</a:t>
            </a:r>
            <a:r>
              <a:rPr kumimoji="1" lang="ja-JP" altLang="en-US" sz="1100">
                <a:solidFill>
                  <a:srgbClr val="000000"/>
                </a:solidFill>
                <a:latin typeface="メイリオ" panose="020B0604030504040204" pitchFamily="50" charset="-128"/>
                <a:cs typeface="Meiryo UI" panose="020B0604030504040204" pitchFamily="50" charset="-128"/>
              </a:rPr>
              <a:t>逢う、</a:t>
            </a:r>
            <a:endParaRPr kumimoji="1" lang="en-US" altLang="ja-JP" sz="1100" dirty="0">
              <a:solidFill>
                <a:srgbClr val="000000"/>
              </a:solidFill>
              <a:latin typeface="メイリオ" panose="020B0604030504040204" pitchFamily="50" charset="-128"/>
              <a:cs typeface="Meiryo UI" panose="020B0604030504040204" pitchFamily="50" charset="-128"/>
            </a:endParaRPr>
          </a:p>
          <a:p>
            <a:pPr>
              <a:defRPr/>
            </a:pPr>
            <a:r>
              <a:rPr kumimoji="1" lang="en-US" altLang="ja-JP" sz="1100" dirty="0">
                <a:solidFill>
                  <a:srgbClr val="000000"/>
                </a:solidFill>
                <a:latin typeface="メイリオ" panose="020B0604030504040204" pitchFamily="50" charset="-128"/>
                <a:cs typeface="Meiryo UI" panose="020B0604030504040204" pitchFamily="50" charset="-128"/>
              </a:rPr>
              <a:t>BOOK cafe</a:t>
            </a:r>
            <a:r>
              <a:rPr kumimoji="1" lang="ja-JP" altLang="en-US" sz="1100" dirty="0">
                <a:solidFill>
                  <a:srgbClr val="000000"/>
                </a:solidFill>
                <a:latin typeface="メイリオ" panose="020B0604030504040204" pitchFamily="50" charset="-128"/>
                <a:cs typeface="Meiryo UI" panose="020B0604030504040204" pitchFamily="50" charset="-128"/>
              </a:rPr>
              <a:t>巡り。</a:t>
            </a:r>
            <a:endParaRPr kumimoji="0" lang="ja-JP"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46" name="図 45">
            <a:extLst>
              <a:ext uri="{FF2B5EF4-FFF2-40B4-BE49-F238E27FC236}">
                <a16:creationId xmlns:a16="http://schemas.microsoft.com/office/drawing/2014/main" id="{7624983E-107E-AA48-974C-9389ACE3CDED}"/>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569873" y="1885389"/>
            <a:ext cx="2442609" cy="1704792"/>
          </a:xfrm>
          <a:prstGeom prst="rect">
            <a:avLst/>
          </a:prstGeom>
        </p:spPr>
      </p:pic>
      <p:sp>
        <p:nvSpPr>
          <p:cNvPr id="47" name="正方形/長方形 46">
            <a:extLst>
              <a:ext uri="{FF2B5EF4-FFF2-40B4-BE49-F238E27FC236}">
                <a16:creationId xmlns:a16="http://schemas.microsoft.com/office/drawing/2014/main" id="{87EE1165-5EB4-994B-9CED-75546EB7B87F}"/>
              </a:ext>
            </a:extLst>
          </p:cNvPr>
          <p:cNvSpPr/>
          <p:nvPr/>
        </p:nvSpPr>
        <p:spPr>
          <a:xfrm>
            <a:off x="877032" y="3546139"/>
            <a:ext cx="1774728" cy="430887"/>
          </a:xfrm>
          <a:prstGeom prst="rect">
            <a:avLst/>
          </a:prstGeom>
        </p:spPr>
        <p:txBody>
          <a:bodyPr wrap="square">
            <a:spAutoFit/>
          </a:bodyPr>
          <a:lstStyle/>
          <a:p>
            <a:pPr lvl="0">
              <a:defRPr/>
            </a:pPr>
            <a:r>
              <a:rPr lang="ja-JP" altLang="en-US" sz="1100">
                <a:solidFill>
                  <a:srgbClr val="000000"/>
                </a:solidFill>
                <a:latin typeface="メイリオ" panose="020B0604030504040204" pitchFamily="50" charset="-128"/>
                <a:cs typeface="Meiryo UI" panose="020B0604030504040204" pitchFamily="50" charset="-128"/>
              </a:rPr>
              <a:t>個性派</a:t>
            </a:r>
            <a:r>
              <a:rPr lang="ja-JP" altLang="en-US" sz="1100" dirty="0">
                <a:solidFill>
                  <a:srgbClr val="000000"/>
                </a:solidFill>
                <a:latin typeface="メイリオ" panose="020B0604030504040204" pitchFamily="50" charset="-128"/>
                <a:cs typeface="Meiryo UI" panose="020B0604030504040204" pitchFamily="50" charset="-128"/>
              </a:rPr>
              <a:t>も定番</a:t>
            </a:r>
            <a:r>
              <a:rPr lang="ja-JP" altLang="en-US" sz="1100">
                <a:solidFill>
                  <a:srgbClr val="000000"/>
                </a:solidFill>
                <a:latin typeface="メイリオ" panose="020B0604030504040204" pitchFamily="50" charset="-128"/>
                <a:cs typeface="Meiryo UI" panose="020B0604030504040204" pitchFamily="50" charset="-128"/>
              </a:rPr>
              <a:t>も！</a:t>
            </a:r>
            <a:endParaRPr lang="en-US" altLang="ja-JP" sz="1100" dirty="0">
              <a:solidFill>
                <a:srgbClr val="000000"/>
              </a:solidFill>
              <a:latin typeface="メイリオ" panose="020B0604030504040204" pitchFamily="50" charset="-128"/>
              <a:cs typeface="Meiryo UI" panose="020B0604030504040204" pitchFamily="50" charset="-128"/>
            </a:endParaRPr>
          </a:p>
          <a:p>
            <a:pPr lvl="0">
              <a:defRPr/>
            </a:pPr>
            <a:r>
              <a:rPr lang="ja-JP" altLang="en-US" sz="1100">
                <a:solidFill>
                  <a:srgbClr val="000000"/>
                </a:solidFill>
                <a:latin typeface="メイリオ" panose="020B0604030504040204" pitchFamily="50" charset="-128"/>
                <a:cs typeface="Meiryo UI" panose="020B0604030504040204" pitchFamily="50" charset="-128"/>
              </a:rPr>
              <a:t>香川</a:t>
            </a:r>
            <a:r>
              <a:rPr lang="ja-JP" altLang="en-US" sz="1100" dirty="0">
                <a:solidFill>
                  <a:srgbClr val="000000"/>
                </a:solidFill>
                <a:latin typeface="メイリオ" panose="020B0604030504040204" pitchFamily="50" charset="-128"/>
                <a:cs typeface="Meiryo UI" panose="020B0604030504040204" pitchFamily="50" charset="-128"/>
              </a:rPr>
              <a:t>うどん巡りツアー</a:t>
            </a:r>
          </a:p>
        </p:txBody>
      </p:sp>
      <p:sp>
        <p:nvSpPr>
          <p:cNvPr id="17" name="テキスト ボックス 16">
            <a:extLst>
              <a:ext uri="{FF2B5EF4-FFF2-40B4-BE49-F238E27FC236}">
                <a16:creationId xmlns:a16="http://schemas.microsoft.com/office/drawing/2014/main" id="{EF5A9519-E4DE-3048-8B62-F15FD1683652}"/>
              </a:ext>
            </a:extLst>
          </p:cNvPr>
          <p:cNvSpPr txBox="1"/>
          <p:nvPr/>
        </p:nvSpPr>
        <p:spPr>
          <a:xfrm>
            <a:off x="438391" y="222610"/>
            <a:ext cx="4312945" cy="276999"/>
          </a:xfrm>
          <a:prstGeom prst="rect">
            <a:avLst/>
          </a:prstGeom>
          <a:noFill/>
        </p:spPr>
        <p:txBody>
          <a:bodyPr wrap="square" lIns="0" tIns="0" rIns="0" bIns="0" rtlCol="0">
            <a:spAutoFit/>
          </a:bodyPr>
          <a:lstStyle/>
          <a:p>
            <a:r>
              <a:rPr kumimoji="1" lang="ja-JP" altLang="en-US" b="1">
                <a:latin typeface="+mj-ea"/>
                <a:ea typeface="+mj-ea"/>
              </a:rPr>
              <a:t>編集部動画</a:t>
            </a:r>
            <a:endParaRPr kumimoji="1" lang="ja-JP" altLang="en-US" b="1" dirty="0">
              <a:latin typeface="+mj-ea"/>
              <a:ea typeface="+mj-ea"/>
            </a:endParaRPr>
          </a:p>
        </p:txBody>
      </p:sp>
      <p:sp>
        <p:nvSpPr>
          <p:cNvPr id="19" name="スライド番号プレースホルダー 12">
            <a:extLst>
              <a:ext uri="{FF2B5EF4-FFF2-40B4-BE49-F238E27FC236}">
                <a16:creationId xmlns:a16="http://schemas.microsoft.com/office/drawing/2014/main" id="{4221DAD9-2DE7-2144-BFA3-11EBFCB72E34}"/>
              </a:ext>
            </a:extLst>
          </p:cNvPr>
          <p:cNvSpPr>
            <a:spLocks noGrp="1"/>
          </p:cNvSpPr>
          <p:nvPr>
            <p:ph type="sldNum" sz="quarter" idx="12"/>
          </p:nvPr>
        </p:nvSpPr>
        <p:spPr>
          <a:xfrm>
            <a:off x="7004526" y="6577291"/>
            <a:ext cx="2057400" cy="297235"/>
          </a:xfrm>
          <a:prstGeom prst="rect">
            <a:avLst/>
          </a:prstGeom>
        </p:spPr>
        <p:txBody>
          <a:bodyPr/>
          <a:lstStyle>
            <a:lvl1pPr algn="r">
              <a:defRPr sz="1400" b="1">
                <a:solidFill>
                  <a:schemeClr val="bg1"/>
                </a:solidFill>
              </a:defRPr>
            </a:lvl1pPr>
          </a:lstStyle>
          <a:p>
            <a:fld id="{9D401335-F730-4287-99F3-CA1058D16EE0}" type="slidenum">
              <a:rPr kumimoji="1" lang="ja-JP" altLang="en-US" smtClean="0">
                <a:solidFill>
                  <a:schemeClr val="tx1">
                    <a:lumMod val="65000"/>
                    <a:lumOff val="35000"/>
                  </a:schemeClr>
                </a:solidFill>
              </a:rPr>
              <a:pPr/>
              <a:t>8</a:t>
            </a:fld>
            <a:endParaRPr kumimoji="1" lang="ja-JP" altLang="en-US" dirty="0">
              <a:solidFill>
                <a:schemeClr val="tx1">
                  <a:lumMod val="65000"/>
                  <a:lumOff val="35000"/>
                </a:schemeClr>
              </a:solidFill>
            </a:endParaRPr>
          </a:p>
        </p:txBody>
      </p:sp>
      <p:sp>
        <p:nvSpPr>
          <p:cNvPr id="30" name="テキスト ボックス 29">
            <a:extLst>
              <a:ext uri="{FF2B5EF4-FFF2-40B4-BE49-F238E27FC236}">
                <a16:creationId xmlns:a16="http://schemas.microsoft.com/office/drawing/2014/main" id="{54AA66D3-4600-7944-B482-6299C8CF1E48}"/>
              </a:ext>
            </a:extLst>
          </p:cNvPr>
          <p:cNvSpPr txBox="1"/>
          <p:nvPr/>
        </p:nvSpPr>
        <p:spPr>
          <a:xfrm>
            <a:off x="456379" y="964534"/>
            <a:ext cx="8605547" cy="459741"/>
          </a:xfrm>
          <a:prstGeom prst="rect">
            <a:avLst/>
          </a:prstGeom>
          <a:noFill/>
        </p:spPr>
        <p:txBody>
          <a:bodyPr wrap="square" lIns="91440" tIns="45720" rIns="91440" bIns="45720" rtlCol="0" anchor="t">
            <a:spAutoFit/>
          </a:bodyPr>
          <a:lstStyle/>
          <a:p>
            <a:pPr lvl="0">
              <a:lnSpc>
                <a:spcPts val="3100"/>
              </a:lnSpc>
            </a:pPr>
            <a:r>
              <a:rPr kumimoji="1" lang="ja-JP" altLang="en-US" b="1" dirty="0">
                <a:solidFill>
                  <a:schemeClr val="tx1">
                    <a:lumMod val="65000"/>
                    <a:lumOff val="35000"/>
                  </a:schemeClr>
                </a:solidFill>
                <a:latin typeface="メイリオ"/>
                <a:ea typeface="メイリオ"/>
              </a:rPr>
              <a:t> </a:t>
            </a:r>
            <a:r>
              <a:rPr kumimoji="1" lang="en-US" altLang="ja-JP" b="1" dirty="0">
                <a:solidFill>
                  <a:schemeClr val="tx1">
                    <a:lumMod val="65000"/>
                    <a:lumOff val="35000"/>
                  </a:schemeClr>
                </a:solidFill>
                <a:latin typeface="メイリオ"/>
                <a:ea typeface="メイリオ"/>
              </a:rPr>
              <a:t>TABINOBI</a:t>
            </a:r>
            <a:r>
              <a:rPr kumimoji="1" lang="ja-JP" altLang="en-US" b="1" dirty="0">
                <a:solidFill>
                  <a:schemeClr val="tx1">
                    <a:lumMod val="65000"/>
                    <a:lumOff val="35000"/>
                  </a:schemeClr>
                </a:solidFill>
                <a:latin typeface="メイリオ"/>
                <a:ea typeface="メイリオ"/>
              </a:rPr>
              <a:t> </a:t>
            </a:r>
            <a:r>
              <a:rPr kumimoji="1" lang="en-US" altLang="ja-JP" b="1" dirty="0">
                <a:solidFill>
                  <a:schemeClr val="tx1">
                    <a:lumMod val="65000"/>
                    <a:lumOff val="35000"/>
                  </a:schemeClr>
                </a:solidFill>
                <a:latin typeface="メイリオ"/>
                <a:ea typeface="メイリオ"/>
              </a:rPr>
              <a:t>ORIGINALS</a:t>
            </a:r>
            <a:r>
              <a:rPr kumimoji="1" lang="ja-JP" altLang="en-US" b="1" dirty="0">
                <a:solidFill>
                  <a:schemeClr val="tx1">
                    <a:lumMod val="65000"/>
                    <a:lumOff val="35000"/>
                  </a:schemeClr>
                </a:solidFill>
                <a:latin typeface="メイリオ"/>
                <a:ea typeface="メイリオ"/>
              </a:rPr>
              <a:t>動画</a:t>
            </a:r>
            <a:endParaRPr kumimoji="1" lang="en-US" altLang="ja-JP" sz="2400" b="1" dirty="0">
              <a:solidFill>
                <a:schemeClr val="tx1">
                  <a:lumMod val="65000"/>
                  <a:lumOff val="35000"/>
                </a:schemeClr>
              </a:solidFill>
              <a:latin typeface="メイリオ"/>
              <a:ea typeface="メイリオ"/>
            </a:endParaRPr>
          </a:p>
        </p:txBody>
      </p:sp>
      <p:sp>
        <p:nvSpPr>
          <p:cNvPr id="31" name="正方形/長方形 30">
            <a:extLst>
              <a:ext uri="{FF2B5EF4-FFF2-40B4-BE49-F238E27FC236}">
                <a16:creationId xmlns:a16="http://schemas.microsoft.com/office/drawing/2014/main" id="{9BE49541-D9A7-AD4A-BAD7-8F2E4E922003}"/>
              </a:ext>
            </a:extLst>
          </p:cNvPr>
          <p:cNvSpPr/>
          <p:nvPr/>
        </p:nvSpPr>
        <p:spPr>
          <a:xfrm>
            <a:off x="473535" y="1486075"/>
            <a:ext cx="8238665" cy="276999"/>
          </a:xfrm>
          <a:prstGeom prst="rect">
            <a:avLst/>
          </a:prstGeom>
        </p:spPr>
        <p:txBody>
          <a:bodyPr wrap="square">
            <a:spAutoFit/>
          </a:bodyPr>
          <a:lstStyle/>
          <a:p>
            <a:pPr>
              <a:defRPr/>
            </a:pPr>
            <a:r>
              <a:rPr kumimoji="1" lang="ja-JP" altLang="en-US" sz="1200">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「たびのび編集部」が企画・制作した動画を配信中。魅力たっぷり、ストーリーのある旅動画を配信しています。</a:t>
            </a:r>
            <a:endParaRPr lang="ja-JP" altLang="ja-JP" sz="1200">
              <a:solidFill>
                <a:srgbClr val="000000"/>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2" name="正方形/長方形 31">
            <a:extLst>
              <a:ext uri="{FF2B5EF4-FFF2-40B4-BE49-F238E27FC236}">
                <a16:creationId xmlns:a16="http://schemas.microsoft.com/office/drawing/2014/main" id="{A383F748-FA29-8447-AFAF-4D5D26A86B9D}"/>
              </a:ext>
            </a:extLst>
          </p:cNvPr>
          <p:cNvSpPr/>
          <p:nvPr/>
        </p:nvSpPr>
        <p:spPr>
          <a:xfrm>
            <a:off x="574686" y="4211383"/>
            <a:ext cx="2432983" cy="2113958"/>
          </a:xfrm>
          <a:prstGeom prst="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sp>
        <p:nvSpPr>
          <p:cNvPr id="20" name="正方形/長方形 19">
            <a:extLst>
              <a:ext uri="{FF2B5EF4-FFF2-40B4-BE49-F238E27FC236}">
                <a16:creationId xmlns:a16="http://schemas.microsoft.com/office/drawing/2014/main" id="{C781E410-699F-3446-8B2C-AA3A2224DDDA}"/>
              </a:ext>
            </a:extLst>
          </p:cNvPr>
          <p:cNvSpPr/>
          <p:nvPr/>
        </p:nvSpPr>
        <p:spPr>
          <a:xfrm>
            <a:off x="569873" y="1910105"/>
            <a:ext cx="2432983" cy="2113958"/>
          </a:xfrm>
          <a:prstGeom prst="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sp>
        <p:nvSpPr>
          <p:cNvPr id="35" name="正方形/長方形 34">
            <a:extLst>
              <a:ext uri="{FF2B5EF4-FFF2-40B4-BE49-F238E27FC236}">
                <a16:creationId xmlns:a16="http://schemas.microsoft.com/office/drawing/2014/main" id="{033D1794-D53C-2D49-9B31-2C25D477ED10}"/>
              </a:ext>
            </a:extLst>
          </p:cNvPr>
          <p:cNvSpPr/>
          <p:nvPr/>
        </p:nvSpPr>
        <p:spPr>
          <a:xfrm>
            <a:off x="3424545" y="1910105"/>
            <a:ext cx="2432983" cy="2113958"/>
          </a:xfrm>
          <a:prstGeom prst="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sp>
        <p:nvSpPr>
          <p:cNvPr id="36" name="正方形/長方形 35">
            <a:extLst>
              <a:ext uri="{FF2B5EF4-FFF2-40B4-BE49-F238E27FC236}">
                <a16:creationId xmlns:a16="http://schemas.microsoft.com/office/drawing/2014/main" id="{316DD357-196E-8B4F-A835-0086C7B199FE}"/>
              </a:ext>
            </a:extLst>
          </p:cNvPr>
          <p:cNvSpPr/>
          <p:nvPr/>
        </p:nvSpPr>
        <p:spPr>
          <a:xfrm>
            <a:off x="6284030" y="4211383"/>
            <a:ext cx="2432983" cy="2113958"/>
          </a:xfrm>
          <a:prstGeom prst="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sp>
        <p:nvSpPr>
          <p:cNvPr id="37" name="正方形/長方形 36">
            <a:extLst>
              <a:ext uri="{FF2B5EF4-FFF2-40B4-BE49-F238E27FC236}">
                <a16:creationId xmlns:a16="http://schemas.microsoft.com/office/drawing/2014/main" id="{EEDB69CD-289D-3446-B313-8BFFA57EBDB4}"/>
              </a:ext>
            </a:extLst>
          </p:cNvPr>
          <p:cNvSpPr/>
          <p:nvPr/>
        </p:nvSpPr>
        <p:spPr>
          <a:xfrm>
            <a:off x="6279217" y="1910105"/>
            <a:ext cx="2432983" cy="2113958"/>
          </a:xfrm>
          <a:prstGeom prst="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sp>
        <p:nvSpPr>
          <p:cNvPr id="34" name="正方形/長方形 33">
            <a:extLst>
              <a:ext uri="{FF2B5EF4-FFF2-40B4-BE49-F238E27FC236}">
                <a16:creationId xmlns:a16="http://schemas.microsoft.com/office/drawing/2014/main" id="{0B240D5F-02CB-5749-890C-E6D597642A12}"/>
              </a:ext>
            </a:extLst>
          </p:cNvPr>
          <p:cNvSpPr/>
          <p:nvPr/>
        </p:nvSpPr>
        <p:spPr>
          <a:xfrm>
            <a:off x="3429358" y="4211383"/>
            <a:ext cx="2432983" cy="2113958"/>
          </a:xfrm>
          <a:prstGeom prst="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b="1" dirty="0">
              <a:solidFill>
                <a:srgbClr val="FFFFFF"/>
              </a:solidFill>
              <a:latin typeface="Meiryo" charset="-128"/>
              <a:ea typeface="Meiryo" charset="-128"/>
              <a:cs typeface="Meiryo" charset="-128"/>
            </a:endParaRPr>
          </a:p>
        </p:txBody>
      </p:sp>
      <p:grpSp>
        <p:nvGrpSpPr>
          <p:cNvPr id="3" name="グループ化 2">
            <a:extLst>
              <a:ext uri="{FF2B5EF4-FFF2-40B4-BE49-F238E27FC236}">
                <a16:creationId xmlns:a16="http://schemas.microsoft.com/office/drawing/2014/main" id="{E2670EE1-1772-9B49-9663-5F4FB7074F69}"/>
              </a:ext>
            </a:extLst>
          </p:cNvPr>
          <p:cNvGrpSpPr/>
          <p:nvPr/>
        </p:nvGrpSpPr>
        <p:grpSpPr>
          <a:xfrm>
            <a:off x="6204283" y="3546139"/>
            <a:ext cx="2645001" cy="433540"/>
            <a:chOff x="6248173" y="3546139"/>
            <a:chExt cx="2645001" cy="433540"/>
          </a:xfrm>
        </p:grpSpPr>
        <p:sp>
          <p:nvSpPr>
            <p:cNvPr id="43" name="正方形/長方形 42">
              <a:extLst>
                <a:ext uri="{FF2B5EF4-FFF2-40B4-BE49-F238E27FC236}">
                  <a16:creationId xmlns:a16="http://schemas.microsoft.com/office/drawing/2014/main" id="{266F4DEB-2459-D34E-90A1-58B121DF627C}"/>
                </a:ext>
              </a:extLst>
            </p:cNvPr>
            <p:cNvSpPr/>
            <p:nvPr/>
          </p:nvSpPr>
          <p:spPr>
            <a:xfrm>
              <a:off x="6248173" y="3546139"/>
              <a:ext cx="2645001" cy="430887"/>
            </a:xfrm>
            <a:prstGeom prst="rect">
              <a:avLst/>
            </a:prstGeom>
          </p:spPr>
          <p:txBody>
            <a:bodyPr wrap="square">
              <a:spAutoFit/>
            </a:bodyPr>
            <a:lstStyle/>
            <a:p>
              <a:pPr>
                <a:defRPr/>
              </a:pPr>
              <a:r>
                <a:rPr kumimoji="1" lang="en-US" altLang="ja-JP" sz="1100" dirty="0">
                  <a:solidFill>
                    <a:srgbClr val="000000"/>
                  </a:solidFill>
                  <a:latin typeface="メイリオ" panose="020B0604030504040204" pitchFamily="50" charset="-128"/>
                  <a:cs typeface="Meiryo UI" panose="020B0604030504040204" pitchFamily="50" charset="-128"/>
                </a:rPr>
                <a:t>【my story, my trip.】 </a:t>
              </a:r>
            </a:p>
            <a:p>
              <a:pPr>
                <a:defRPr/>
              </a:pPr>
              <a:r>
                <a:rPr kumimoji="1" lang="ja-JP" altLang="en-US" sz="1100" dirty="0">
                  <a:solidFill>
                    <a:srgbClr val="000000"/>
                  </a:solidFill>
                  <a:latin typeface="メイリオ" panose="020B0604030504040204" pitchFamily="50" charset="-128"/>
                  <a:cs typeface="Meiryo UI" panose="020B0604030504040204" pitchFamily="50" charset="-128"/>
                </a:rPr>
                <a:t>田中</a:t>
              </a:r>
              <a:r>
                <a:rPr kumimoji="1" lang="ja-JP" altLang="en-US" sz="1100">
                  <a:solidFill>
                    <a:srgbClr val="000000"/>
                  </a:solidFill>
                  <a:latin typeface="メイリオ" panose="020B0604030504040204" pitchFamily="50" charset="-128"/>
                  <a:cs typeface="Meiryo UI" panose="020B0604030504040204" pitchFamily="50" charset="-128"/>
                </a:rPr>
                <a:t>里奈の　　　　　</a:t>
              </a:r>
              <a:r>
                <a:rPr kumimoji="1" lang="en-US" altLang="ja-JP" sz="1100" dirty="0">
                  <a:solidFill>
                    <a:srgbClr val="000000"/>
                  </a:solidFill>
                  <a:latin typeface="メイリオ" panose="020B0604030504040204" pitchFamily="50" charset="-128"/>
                  <a:cs typeface="Meiryo UI" panose="020B0604030504040204" pitchFamily="50" charset="-128"/>
                </a:rPr>
                <a:t>   </a:t>
              </a:r>
              <a:r>
                <a:rPr kumimoji="1" lang="ja-JP" altLang="en-US" sz="1100">
                  <a:solidFill>
                    <a:srgbClr val="000000"/>
                  </a:solidFill>
                  <a:latin typeface="メイリオ" panose="020B0604030504040204" pitchFamily="50" charset="-128"/>
                  <a:cs typeface="Meiryo UI" panose="020B0604030504040204" pitchFamily="50" charset="-128"/>
                </a:rPr>
                <a:t>に</a:t>
              </a:r>
              <a:r>
                <a:rPr kumimoji="1" lang="ja-JP" altLang="en-US" sz="1100" dirty="0">
                  <a:solidFill>
                    <a:srgbClr val="000000"/>
                  </a:solidFill>
                  <a:latin typeface="メイリオ" panose="020B0604030504040204" pitchFamily="50" charset="-128"/>
                  <a:cs typeface="Meiryo UI" panose="020B0604030504040204" pitchFamily="50" charset="-128"/>
                </a:rPr>
                <a:t>出合える旅</a:t>
              </a:r>
              <a:endParaRPr kumimoji="0" lang="ja-JP"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0" name="正方形/長方形 49">
              <a:extLst>
                <a:ext uri="{FF2B5EF4-FFF2-40B4-BE49-F238E27FC236}">
                  <a16:creationId xmlns:a16="http://schemas.microsoft.com/office/drawing/2014/main" id="{BB5A2851-84CA-504D-8852-4713D7E85CF9}"/>
                </a:ext>
              </a:extLst>
            </p:cNvPr>
            <p:cNvSpPr/>
            <p:nvPr/>
          </p:nvSpPr>
          <p:spPr>
            <a:xfrm>
              <a:off x="6884293" y="3718069"/>
              <a:ext cx="1229601" cy="261610"/>
            </a:xfrm>
            <a:prstGeom prst="rect">
              <a:avLst/>
            </a:prstGeom>
          </p:spPr>
          <p:txBody>
            <a:bodyPr wrap="square">
              <a:spAutoFit/>
            </a:bodyPr>
            <a:lstStyle/>
            <a:p>
              <a:pPr>
                <a:defRPr/>
              </a:pPr>
              <a:r>
                <a:rPr kumimoji="1" lang="ja-JP" altLang="en-US" sz="1100">
                  <a:solidFill>
                    <a:srgbClr val="000000"/>
                  </a:solidFill>
                  <a:latin typeface="メイリオ" panose="020B0604030504040204" pitchFamily="50" charset="-128"/>
                  <a:cs typeface="Meiryo UI" panose="020B0604030504040204" pitchFamily="50" charset="-128"/>
                </a:rPr>
                <a:t>「</a:t>
              </a:r>
              <a:r>
                <a:rPr kumimoji="1" lang="ja-JP" altLang="en-US" sz="1100" dirty="0">
                  <a:solidFill>
                    <a:srgbClr val="000000"/>
                  </a:solidFill>
                  <a:latin typeface="メイリオ" panose="020B0604030504040204" pitchFamily="50" charset="-128"/>
                  <a:cs typeface="Meiryo UI" panose="020B0604030504040204" pitchFamily="50" charset="-128"/>
                </a:rPr>
                <a:t>本当の</a:t>
              </a:r>
              <a:r>
                <a:rPr kumimoji="1" lang="ja-JP" altLang="en-US" sz="1100">
                  <a:solidFill>
                    <a:srgbClr val="000000"/>
                  </a:solidFill>
                  <a:latin typeface="メイリオ" panose="020B0604030504040204" pitchFamily="50" charset="-128"/>
                  <a:cs typeface="Meiryo UI" panose="020B0604030504040204" pitchFamily="50" charset="-128"/>
                </a:rPr>
                <a:t>自分」</a:t>
              </a:r>
              <a:endParaRPr kumimoji="0" lang="ja-JP"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grpSp>
      <p:sp>
        <p:nvSpPr>
          <p:cNvPr id="52" name="正方形/長方形 51">
            <a:extLst>
              <a:ext uri="{FF2B5EF4-FFF2-40B4-BE49-F238E27FC236}">
                <a16:creationId xmlns:a16="http://schemas.microsoft.com/office/drawing/2014/main" id="{5A0F7037-B623-3A42-8CD5-B1B0B6BD5585}"/>
              </a:ext>
            </a:extLst>
          </p:cNvPr>
          <p:cNvSpPr/>
          <p:nvPr/>
        </p:nvSpPr>
        <p:spPr>
          <a:xfrm>
            <a:off x="7561012" y="6393934"/>
            <a:ext cx="1195881" cy="276999"/>
          </a:xfrm>
          <a:prstGeom prst="rect">
            <a:avLst/>
          </a:prstGeom>
        </p:spPr>
        <p:txBody>
          <a:bodyPr wrap="square">
            <a:spAutoFit/>
          </a:bodyPr>
          <a:lstStyle/>
          <a:p>
            <a:pPr>
              <a:defRPr/>
            </a:pPr>
            <a:r>
              <a:rPr kumimoji="1" lang="ja-JP" altLang="en-US" sz="1200">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その他</a:t>
            </a:r>
            <a:r>
              <a:rPr kumimoji="1" lang="en-US" altLang="ja-JP" sz="1200" dirty="0">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200">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約</a:t>
            </a:r>
            <a:r>
              <a:rPr kumimoji="1" lang="en-US" altLang="ja-JP" sz="1200" dirty="0">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60</a:t>
            </a:r>
            <a:r>
              <a:rPr kumimoji="1" lang="ja-JP" altLang="en-US" sz="1200">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本</a:t>
            </a:r>
            <a:endParaRPr lang="ja-JP" altLang="ja-JP" sz="1200">
              <a:solidFill>
                <a:srgbClr val="000000"/>
              </a:solidFill>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D743BE86-D9C7-46F3-B78B-586725A35053}"/>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314350" y="2617262"/>
            <a:ext cx="632780" cy="610368"/>
          </a:xfrm>
          <a:prstGeom prst="rect">
            <a:avLst/>
          </a:prstGeom>
        </p:spPr>
      </p:pic>
      <p:pic>
        <p:nvPicPr>
          <p:cNvPr id="7" name="図 6">
            <a:extLst>
              <a:ext uri="{FF2B5EF4-FFF2-40B4-BE49-F238E27FC236}">
                <a16:creationId xmlns:a16="http://schemas.microsoft.com/office/drawing/2014/main" id="{FEDC261D-AA4D-437C-8DD8-51F31C2225AF}"/>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5168483" y="2594264"/>
            <a:ext cx="612313" cy="627057"/>
          </a:xfrm>
          <a:prstGeom prst="rect">
            <a:avLst/>
          </a:prstGeom>
        </p:spPr>
      </p:pic>
      <p:pic>
        <p:nvPicPr>
          <p:cNvPr id="9" name="図 8">
            <a:extLst>
              <a:ext uri="{FF2B5EF4-FFF2-40B4-BE49-F238E27FC236}">
                <a16:creationId xmlns:a16="http://schemas.microsoft.com/office/drawing/2014/main" id="{06FFFADC-1255-4279-BA24-ADC5BB16726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8033226" y="2615086"/>
            <a:ext cx="612313" cy="582365"/>
          </a:xfrm>
          <a:prstGeom prst="rect">
            <a:avLst/>
          </a:prstGeom>
        </p:spPr>
      </p:pic>
      <p:pic>
        <p:nvPicPr>
          <p:cNvPr id="11" name="図 10">
            <a:extLst>
              <a:ext uri="{FF2B5EF4-FFF2-40B4-BE49-F238E27FC236}">
                <a16:creationId xmlns:a16="http://schemas.microsoft.com/office/drawing/2014/main" id="{7291D7BC-161B-48F4-AE82-24245CF972BB}"/>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2314350" y="4844675"/>
            <a:ext cx="602872" cy="637999"/>
          </a:xfrm>
          <a:prstGeom prst="rect">
            <a:avLst/>
          </a:prstGeom>
        </p:spPr>
      </p:pic>
      <p:pic>
        <p:nvPicPr>
          <p:cNvPr id="13" name="図 12">
            <a:extLst>
              <a:ext uri="{FF2B5EF4-FFF2-40B4-BE49-F238E27FC236}">
                <a16:creationId xmlns:a16="http://schemas.microsoft.com/office/drawing/2014/main" id="{C4177238-2F57-4038-BC08-13A4E568BFA4}"/>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5163239" y="4894604"/>
            <a:ext cx="617557" cy="613354"/>
          </a:xfrm>
          <a:prstGeom prst="rect">
            <a:avLst/>
          </a:prstGeom>
        </p:spPr>
      </p:pic>
      <p:pic>
        <p:nvPicPr>
          <p:cNvPr id="18" name="図 17">
            <a:extLst>
              <a:ext uri="{FF2B5EF4-FFF2-40B4-BE49-F238E27FC236}">
                <a16:creationId xmlns:a16="http://schemas.microsoft.com/office/drawing/2014/main" id="{F8280F27-7519-4A83-B86A-1D5773500BC1}"/>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8070004" y="4925699"/>
            <a:ext cx="575535" cy="596968"/>
          </a:xfrm>
          <a:prstGeom prst="rect">
            <a:avLst/>
          </a:prstGeom>
        </p:spPr>
      </p:pic>
    </p:spTree>
    <p:extLst>
      <p:ext uri="{BB962C8B-B14F-4D97-AF65-F5344CB8AC3E}">
        <p14:creationId xmlns:p14="http://schemas.microsoft.com/office/powerpoint/2010/main" val="55634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829022D-CF9A-46D3-99F3-DE8E2325D40A}"/>
              </a:ext>
            </a:extLst>
          </p:cNvPr>
          <p:cNvSpPr>
            <a:spLocks noGrp="1"/>
          </p:cNvSpPr>
          <p:nvPr>
            <p:ph type="sldNum" sz="quarter" idx="10"/>
          </p:nvPr>
        </p:nvSpPr>
        <p:spPr/>
        <p:txBody>
          <a:bodyPr/>
          <a:lstStyle/>
          <a:p>
            <a:fld id="{9D401335-F730-4287-99F3-CA1058D16EE0}" type="slidenum">
              <a:rPr kumimoji="1" lang="ja-JP" altLang="en-US" sz="1400" smtClean="0"/>
              <a:pPr/>
              <a:t>9</a:t>
            </a:fld>
            <a:endParaRPr kumimoji="1" lang="ja-JP" altLang="en-US" sz="1400" dirty="0"/>
          </a:p>
        </p:txBody>
      </p:sp>
      <p:sp>
        <p:nvSpPr>
          <p:cNvPr id="3" name="正方形/長方形 2">
            <a:extLst>
              <a:ext uri="{FF2B5EF4-FFF2-40B4-BE49-F238E27FC236}">
                <a16:creationId xmlns:a16="http://schemas.microsoft.com/office/drawing/2014/main" id="{C48F79E8-6847-415C-9AF3-582A40122FAF}"/>
              </a:ext>
            </a:extLst>
          </p:cNvPr>
          <p:cNvSpPr/>
          <p:nvPr/>
        </p:nvSpPr>
        <p:spPr>
          <a:xfrm>
            <a:off x="212668" y="4300638"/>
            <a:ext cx="4718086" cy="56716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solidFill>
                <a:latin typeface="+mn-ea"/>
              </a:rPr>
              <a:t>タイアップ動画</a:t>
            </a:r>
          </a:p>
        </p:txBody>
      </p:sp>
      <p:sp>
        <p:nvSpPr>
          <p:cNvPr id="4" name="正方形/長方形 3">
            <a:extLst>
              <a:ext uri="{FF2B5EF4-FFF2-40B4-BE49-F238E27FC236}">
                <a16:creationId xmlns:a16="http://schemas.microsoft.com/office/drawing/2014/main" id="{E99C8BE7-0400-4FC0-B800-8E70C1BF40ED}"/>
              </a:ext>
            </a:extLst>
          </p:cNvPr>
          <p:cNvSpPr/>
          <p:nvPr/>
        </p:nvSpPr>
        <p:spPr>
          <a:xfrm>
            <a:off x="3959265" y="4435241"/>
            <a:ext cx="2437874" cy="29795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bg1"/>
                </a:solidFill>
                <a:latin typeface="+mn-ea"/>
              </a:rPr>
              <a:t>tie-up content</a:t>
            </a:r>
            <a:endParaRPr kumimoji="1" lang="ja-JP" altLang="en-US" dirty="0">
              <a:solidFill>
                <a:schemeClr val="bg1"/>
              </a:solidFill>
              <a:latin typeface="+mn-ea"/>
            </a:endParaRPr>
          </a:p>
        </p:txBody>
      </p:sp>
      <p:pic>
        <p:nvPicPr>
          <p:cNvPr id="7" name="図 6">
            <a:extLst>
              <a:ext uri="{FF2B5EF4-FFF2-40B4-BE49-F238E27FC236}">
                <a16:creationId xmlns:a16="http://schemas.microsoft.com/office/drawing/2014/main" id="{B59A74E9-301D-46CB-BFFD-BCA84FC06D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46458" y="343804"/>
            <a:ext cx="1516011" cy="416903"/>
          </a:xfrm>
          <a:prstGeom prst="rect">
            <a:avLst/>
          </a:prstGeom>
        </p:spPr>
      </p:pic>
    </p:spTree>
    <p:extLst>
      <p:ext uri="{BB962C8B-B14F-4D97-AF65-F5344CB8AC3E}">
        <p14:creationId xmlns:p14="http://schemas.microsoft.com/office/powerpoint/2010/main" val="182375067"/>
      </p:ext>
    </p:extLst>
  </p:cSld>
  <p:clrMapOvr>
    <a:masterClrMapping/>
  </p:clrMapOvr>
</p:sld>
</file>

<file path=ppt/theme/theme1.xml><?xml version="1.0" encoding="utf-8"?>
<a:theme xmlns:a="http://schemas.openxmlformats.org/drawingml/2006/main" name="Office テーマ">
  <a:themeElements>
    <a:clrScheme name="るるぶ">
      <a:dk1>
        <a:srgbClr val="000000"/>
      </a:dk1>
      <a:lt1>
        <a:srgbClr val="FFFFFF"/>
      </a:lt1>
      <a:dk2>
        <a:srgbClr val="44546A"/>
      </a:dk2>
      <a:lt2>
        <a:srgbClr val="E7E6E6"/>
      </a:lt2>
      <a:accent1>
        <a:srgbClr val="9CE0E5"/>
      </a:accent1>
      <a:accent2>
        <a:srgbClr val="EBF62C"/>
      </a:accent2>
      <a:accent3>
        <a:srgbClr val="F7F4ED"/>
      </a:accent3>
      <a:accent4>
        <a:srgbClr val="E1F5F7"/>
      </a:accent4>
      <a:accent5>
        <a:srgbClr val="FF2600"/>
      </a:accent5>
      <a:accent6>
        <a:srgbClr val="FF920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rgbClr val="FF5E72"/>
          </a:solidFill>
        </a:ln>
      </a:spPr>
      <a:bodyPr vert="horz" rtlCol="0" anchor="ctr"/>
      <a:lstStyle>
        <a:defPPr algn="ctr">
          <a:defRPr sz="1100" b="1" dirty="0">
            <a:solidFill>
              <a:srgbClr val="FFFFFF"/>
            </a:solidFill>
            <a:latin typeface="Meiryo" charset="-128"/>
            <a:ea typeface="Meiryo" charset="-128"/>
            <a:cs typeface="Meiryo"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1C86BD5-2F47-A848-9A09-8FC3BE1813BD}">
  <we:reference id="wa104178141" version="3.1.2.22" store="ja-JP"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B0FF86B4A21204E8CE0E0C8AE66E019" ma:contentTypeVersion="7" ma:contentTypeDescription="新しいドキュメントを作成します。" ma:contentTypeScope="" ma:versionID="30485ffc3df817bae5edb4b43622d17d">
  <xsd:schema xmlns:xsd="http://www.w3.org/2001/XMLSchema" xmlns:xs="http://www.w3.org/2001/XMLSchema" xmlns:p="http://schemas.microsoft.com/office/2006/metadata/properties" xmlns:ns2="0bd6f71e-0f18-4f19-aa08-89345ae335b2" targetNamespace="http://schemas.microsoft.com/office/2006/metadata/properties" ma:root="true" ma:fieldsID="5418941cc7a601ab0432ed76c5739ff8" ns2:_="">
    <xsd:import namespace="0bd6f71e-0f18-4f19-aa08-89345ae335b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d6f71e-0f18-4f19-aa08-89345ae335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4335EA-7D4C-48F2-8947-FFB7FBE211E5}">
  <ds:schemaRefs>
    <ds:schemaRef ds:uri="http://purl.org/dc/terms/"/>
    <ds:schemaRef ds:uri="http://schemas.microsoft.com/office/infopath/2007/PartnerControls"/>
    <ds:schemaRef ds:uri="http://schemas.microsoft.com/office/2006/documentManagement/types"/>
    <ds:schemaRef ds:uri="0bd6f71e-0f18-4f19-aa08-89345ae335b2"/>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B66BBDB-359F-442E-96E7-2705857FE37F}">
  <ds:schemaRefs>
    <ds:schemaRef ds:uri="http://schemas.microsoft.com/sharepoint/v3/contenttype/forms"/>
  </ds:schemaRefs>
</ds:datastoreItem>
</file>

<file path=customXml/itemProps3.xml><?xml version="1.0" encoding="utf-8"?>
<ds:datastoreItem xmlns:ds="http://schemas.openxmlformats.org/officeDocument/2006/customXml" ds:itemID="{FA24C92F-31EE-4C1A-9053-5B7E87830F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d6f71e-0f18-4f19-aa08-89345ae335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41540</TotalTime>
  <Words>4157</Words>
  <Application>Microsoft Office PowerPoint</Application>
  <PresentationFormat>画面に合わせる (4:3)</PresentationFormat>
  <Paragraphs>607</Paragraphs>
  <Slides>21</Slides>
  <Notes>12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21</vt:i4>
      </vt:variant>
    </vt:vector>
  </HeadingPairs>
  <TitlesOfParts>
    <vt:vector size="30" baseType="lpstr">
      <vt:lpstr>Meiryo UI</vt:lpstr>
      <vt:lpstr>ヒラギノ角ゴ Pro W3</vt:lpstr>
      <vt:lpstr>メイリオ</vt:lpstr>
      <vt:lpstr>メイリオ</vt:lpstr>
      <vt:lpstr>游ゴシック</vt:lpstr>
      <vt:lpstr>游ゴシック Medium</vt:lpstr>
      <vt:lpstr>Arial</vt:lpstr>
      <vt:lpstr>Century Gothic</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airi_kikugawa@rurubu.ne.jp</dc:creator>
  <cp:lastModifiedBy>KIKUGAWA 菊川 愛理 (JTBPublishing)</cp:lastModifiedBy>
  <cp:revision>1852</cp:revision>
  <cp:lastPrinted>2020-10-01T02:24:22Z</cp:lastPrinted>
  <dcterms:created xsi:type="dcterms:W3CDTF">2017-11-17T01:39:58Z</dcterms:created>
  <dcterms:modified xsi:type="dcterms:W3CDTF">2021-09-01T03:41:51Z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0x010100FB0FF86B4A21204E8CE0E0C8AE66E019</vt:lpwstr>
  </property>
</Properties>
</file>